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256" r:id="rId2"/>
    <p:sldId id="280" r:id="rId3"/>
    <p:sldId id="279" r:id="rId4"/>
    <p:sldId id="311" r:id="rId5"/>
    <p:sldId id="334" r:id="rId6"/>
    <p:sldId id="353" r:id="rId7"/>
    <p:sldId id="329" r:id="rId8"/>
    <p:sldId id="347" r:id="rId9"/>
    <p:sldId id="348" r:id="rId10"/>
    <p:sldId id="349" r:id="rId11"/>
    <p:sldId id="285" r:id="rId12"/>
    <p:sldId id="286" r:id="rId13"/>
    <p:sldId id="316" r:id="rId14"/>
    <p:sldId id="317" r:id="rId15"/>
    <p:sldId id="338" r:id="rId16"/>
    <p:sldId id="320" r:id="rId17"/>
    <p:sldId id="324" r:id="rId18"/>
    <p:sldId id="350" r:id="rId19"/>
    <p:sldId id="351" r:id="rId20"/>
    <p:sldId id="352" r:id="rId21"/>
    <p:sldId id="288" r:id="rId22"/>
    <p:sldId id="303" r:id="rId23"/>
    <p:sldId id="283" r:id="rId24"/>
    <p:sldId id="307" r:id="rId25"/>
    <p:sldId id="308" r:id="rId26"/>
    <p:sldId id="301" r:id="rId27"/>
    <p:sldId id="297" r:id="rId28"/>
    <p:sldId id="304" r:id="rId29"/>
    <p:sldId id="305" r:id="rId30"/>
    <p:sldId id="306" r:id="rId31"/>
    <p:sldId id="332" r:id="rId32"/>
    <p:sldId id="333" r:id="rId33"/>
    <p:sldId id="330" r:id="rId34"/>
    <p:sldId id="331" r:id="rId35"/>
    <p:sldId id="339" r:id="rId36"/>
    <p:sldId id="340" r:id="rId37"/>
    <p:sldId id="341" r:id="rId38"/>
    <p:sldId id="342" r:id="rId39"/>
    <p:sldId id="343" r:id="rId40"/>
    <p:sldId id="344" r:id="rId41"/>
    <p:sldId id="345" r:id="rId42"/>
    <p:sldId id="346" r:id="rId4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Параллелограмм 6"/>
          <p:cNvSpPr/>
          <p:nvPr/>
        </p:nvSpPr>
        <p:spPr>
          <a:xfrm rot="18919285">
            <a:off x="-547866" y="792195"/>
            <a:ext cx="1846765" cy="76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746497" y="6362700"/>
            <a:ext cx="343904" cy="3581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>
                <a:solidFill>
                  <a:srgbClr val="FF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" name="Рисунок 9" descr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0605" y="258761"/>
            <a:ext cx="1675731" cy="626610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714375" marR="0" indent="-2571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1208314" marR="0" indent="-293914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2514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971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34290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3886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856014" y="3182523"/>
            <a:ext cx="9309101" cy="1652549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/>
            </a:lvl1pPr>
          </a:lstStyle>
          <a:p>
            <a:r>
              <a:rPr lang="ru-RU" dirty="0"/>
              <a:t>Рекомендации по созданию </a:t>
            </a:r>
            <a:r>
              <a:rPr dirty="0" err="1"/>
              <a:t>Центров</a:t>
            </a:r>
            <a:r>
              <a:rPr dirty="0"/>
              <a:t> образования </a:t>
            </a:r>
            <a:r>
              <a:rPr dirty="0" err="1"/>
              <a:t>цифрового</a:t>
            </a:r>
            <a:r>
              <a:rPr dirty="0"/>
              <a:t> и </a:t>
            </a:r>
            <a:r>
              <a:rPr dirty="0" err="1"/>
              <a:t>гуманитарного</a:t>
            </a:r>
            <a:r>
              <a:rPr dirty="0"/>
              <a:t> </a:t>
            </a:r>
            <a:r>
              <a:rPr dirty="0" err="1"/>
              <a:t>профилей</a:t>
            </a:r>
            <a:r>
              <a:rPr dirty="0"/>
              <a:t> «</a:t>
            </a:r>
            <a:r>
              <a:rPr dirty="0" err="1"/>
              <a:t>Точка</a:t>
            </a:r>
            <a:r>
              <a:rPr dirty="0"/>
              <a:t> </a:t>
            </a:r>
            <a:r>
              <a:rPr dirty="0" err="1"/>
              <a:t>роста</a:t>
            </a:r>
            <a:r>
              <a:rPr dirty="0"/>
              <a:t>» </a:t>
            </a:r>
            <a:r>
              <a:rPr lang="ru-RU" dirty="0"/>
              <a:t>в 2020 году</a:t>
            </a:r>
            <a:endParaRPr dirty="0"/>
          </a:p>
        </p:txBody>
      </p:sp>
      <p:grpSp>
        <p:nvGrpSpPr>
          <p:cNvPr id="37" name="Группа 9"/>
          <p:cNvGrpSpPr/>
          <p:nvPr/>
        </p:nvGrpSpPr>
        <p:grpSpPr>
          <a:xfrm>
            <a:off x="5711947" y="5407387"/>
            <a:ext cx="6050054" cy="1095945"/>
            <a:chOff x="-1583274" y="-1"/>
            <a:chExt cx="6050053" cy="1095944"/>
          </a:xfrm>
        </p:grpSpPr>
        <p:pic>
          <p:nvPicPr>
            <p:cNvPr id="34" name="Рисунок 3" descr="Рисунок 3"/>
            <p:cNvPicPr>
              <a:picLocks noChangeAspect="1"/>
            </p:cNvPicPr>
            <p:nvPr/>
          </p:nvPicPr>
          <p:blipFill>
            <a:blip r:embed="rId2"/>
            <a:srcRect t="18495" b="28755"/>
            <a:stretch>
              <a:fillRect/>
            </a:stretch>
          </p:blipFill>
          <p:spPr>
            <a:xfrm>
              <a:off x="-1583274" y="113666"/>
              <a:ext cx="1845977" cy="973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" name="Рисунок 5" descr="Рисунок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9354" y="-1"/>
              <a:ext cx="987425" cy="1095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8" name="Рисунок 8" descr="Рисунок 8"/>
          <p:cNvPicPr>
            <a:picLocks noChangeAspect="1"/>
          </p:cNvPicPr>
          <p:nvPr/>
        </p:nvPicPr>
        <p:blipFill>
          <a:blip r:embed="rId4"/>
          <a:srcRect l="27307" t="8943" r="20023" b="77236"/>
          <a:stretch>
            <a:fillRect/>
          </a:stretch>
        </p:blipFill>
        <p:spPr>
          <a:xfrm>
            <a:off x="1750431" y="413700"/>
            <a:ext cx="5674736" cy="2106343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Параллелограмм 10"/>
          <p:cNvSpPr/>
          <p:nvPr/>
        </p:nvSpPr>
        <p:spPr>
          <a:xfrm rot="18919285">
            <a:off x="-1047360" y="4355574"/>
            <a:ext cx="3536020" cy="1471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9" name="Рисунок 8" descr="Изображение выглядит как бутылка, красный, знак, автобус&#10;&#10;Автоматически созданное описание">
            <a:extLst>
              <a:ext uri="{FF2B5EF4-FFF2-40B4-BE49-F238E27FC236}">
                <a16:creationId xmlns:a16="http://schemas.microsoft.com/office/drawing/2014/main" id="{7FD70150-D819-46C5-AFC8-7261D26BB7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213" y="5762731"/>
            <a:ext cx="2480282" cy="73202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80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61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278038"/>
            <a:ext cx="8053614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Дорожная карта 2020</a:t>
            </a:r>
          </a:p>
        </p:txBody>
      </p:sp>
      <p:graphicFrame>
        <p:nvGraphicFramePr>
          <p:cNvPr id="62" name="Таблица 21"/>
          <p:cNvGraphicFramePr/>
          <p:nvPr/>
        </p:nvGraphicFramePr>
        <p:xfrm>
          <a:off x="523009" y="1203915"/>
          <a:ext cx="11223488" cy="5376057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400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9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26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05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972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№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"/>
                        </a:rPr>
                        <a:t>Наименование мероприятия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"/>
                        </a:rPr>
                        <a:t>Ответственный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"/>
                        </a:rPr>
                        <a:t>Результат 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"/>
                        </a:rPr>
                        <a:t>Срок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545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11 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Получена лицензия на осуществление образовательной деятельности Центров по подвиду дополнительного образования детей и взрослых (при необходимости)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Региональный координатор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Лицензия на реализацию образовательных программ дополнительного образования детей и взрослых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25 августа
2020, 
далее ежегодно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698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12 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Завершено приведение площадок образовательных организаций в соответствие с фирменным стилем Центра «Точка роста»; доставлено, установлено, налажено оборудование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Региональный координатор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Акты-приемки работ, товарные накладные 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20 августа Х года 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8593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13 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Проведен мониторинг оснащенности по приведению площадок Центров в соответствие с методическими рекомендациями Минпросвещения России 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1400">
                          <a:sym typeface="Helvetica"/>
                        </a:defRPr>
                      </a:pPr>
                      <a:r>
                        <a:t>Региональный координатор</a:t>
                      </a:r>
                      <a:endParaRPr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1400">
                          <a:sym typeface="Helvetica"/>
                        </a:defRPr>
                      </a:pPr>
                      <a:r>
                        <a:t> 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По форме, определяемой Минпросвещения России или федеральным оператором 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1 июня Х года, 30 августа Х года, далее ежегодно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06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14 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Открыты Центры в единый день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1400">
                          <a:sym typeface="Helvetica"/>
                        </a:defRPr>
                      </a:pPr>
                      <a:r>
                        <a:t>Региональный координатор</a:t>
                      </a:r>
                      <a:endParaRPr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Информационное освещение в СМИ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1 сентября Х года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47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15 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Участие Центра "Точка роста" в едином дне открытия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1400">
                          <a:sym typeface="Helvetica"/>
                        </a:defRPr>
                      </a:pPr>
                      <a:r>
                        <a:t>Региональный координатор</a:t>
                      </a:r>
                      <a:endParaRPr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1400">
                          <a:sym typeface="Helvetica"/>
                        </a:defRPr>
                      </a:pPr>
                      <a:r>
                        <a:t>Информационное освещение в СМИ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Определяется Минпросвещения России и Федеральным оператором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548265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11866378" y="6362699"/>
            <a:ext cx="224023" cy="358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61" name="Заголовок 4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Определение</a:t>
            </a:r>
          </a:p>
        </p:txBody>
      </p:sp>
      <p:sp>
        <p:nvSpPr>
          <p:cNvPr id="62" name="Объект 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9372600" cy="43513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Clr>
                <a:srgbClr val="FF0000"/>
              </a:buClr>
              <a:buNone/>
              <a:defRPr sz="2000"/>
            </a:pPr>
            <a:r>
              <a:rPr sz="2400" dirty="0" err="1"/>
              <a:t>Центры</a:t>
            </a:r>
            <a:r>
              <a:rPr sz="2400" dirty="0"/>
              <a:t> «</a:t>
            </a:r>
            <a:r>
              <a:rPr sz="2400" dirty="0" err="1"/>
              <a:t>Точка</a:t>
            </a:r>
            <a:r>
              <a:rPr sz="2400" dirty="0"/>
              <a:t> </a:t>
            </a:r>
            <a:r>
              <a:rPr sz="2400" dirty="0" err="1"/>
              <a:t>роста</a:t>
            </a:r>
            <a:r>
              <a:rPr sz="2400" dirty="0"/>
              <a:t>» </a:t>
            </a:r>
            <a:r>
              <a:rPr sz="2400" dirty="0" err="1"/>
              <a:t>создаются</a:t>
            </a:r>
            <a:r>
              <a:rPr sz="2400" dirty="0"/>
              <a:t> </a:t>
            </a:r>
            <a:r>
              <a:rPr sz="2400" dirty="0" err="1"/>
              <a:t>как</a:t>
            </a:r>
            <a:r>
              <a:rPr sz="2400" dirty="0"/>
              <a:t> </a:t>
            </a:r>
            <a:r>
              <a:rPr sz="2400" dirty="0" err="1"/>
              <a:t>структурные</a:t>
            </a:r>
            <a:r>
              <a:rPr sz="2400" dirty="0"/>
              <a:t> </a:t>
            </a:r>
            <a:r>
              <a:rPr sz="2400" dirty="0" err="1"/>
              <a:t>подразделения</a:t>
            </a:r>
            <a:r>
              <a:rPr sz="2400" dirty="0"/>
              <a:t> </a:t>
            </a:r>
            <a:r>
              <a:rPr sz="2400" dirty="0" err="1"/>
              <a:t>общеобразовательных</a:t>
            </a:r>
            <a:r>
              <a:rPr sz="2400" dirty="0"/>
              <a:t> </a:t>
            </a:r>
            <a:r>
              <a:rPr sz="2400" dirty="0" err="1"/>
              <a:t>организаций</a:t>
            </a:r>
            <a:r>
              <a:rPr sz="2400" dirty="0"/>
              <a:t>, </a:t>
            </a:r>
            <a:r>
              <a:rPr lang="ru-RU" sz="2400" dirty="0"/>
              <a:t>осуществляющих образовательную деятельность по основным и дополнительным общеобразовательным программам в целях формирования современных компетенций и навыков у обучающихся, в том числе по учебным предметам «Информатика», «ОБЖ» и предметной области «Технология», а также повышения качества и доступности образования вне зависимости от местонахождения образовательной организации </a:t>
            </a:r>
            <a:endParaRPr sz="2400" b="1" dirty="0"/>
          </a:p>
        </p:txBody>
      </p:sp>
    </p:spTree>
    <p:extLst>
      <p:ext uri="{BB962C8B-B14F-4D97-AF65-F5344CB8AC3E}">
        <p14:creationId xmlns:p14="http://schemas.microsoft.com/office/powerpoint/2010/main" val="165076287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11866378" y="6362699"/>
            <a:ext cx="224023" cy="358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65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</p:spPr>
        <p:txBody>
          <a:bodyPr/>
          <a:lstStyle>
            <a:lvl1pPr defTabSz="859536">
              <a:defRPr sz="3008"/>
            </a:lvl1pPr>
          </a:lstStyle>
          <a:p>
            <a:r>
              <a:rPr dirty="0"/>
              <a:t/>
            </a:r>
            <a:br>
              <a:rPr dirty="0"/>
            </a:br>
            <a:endParaRPr dirty="0"/>
          </a:p>
        </p:txBody>
      </p:sp>
      <p:sp>
        <p:nvSpPr>
          <p:cNvPr id="66" name="Объект 2"/>
          <p:cNvSpPr txBox="1">
            <a:spLocks noGrp="1"/>
          </p:cNvSpPr>
          <p:nvPr>
            <p:ph type="body" idx="1"/>
          </p:nvPr>
        </p:nvSpPr>
        <p:spPr>
          <a:xfrm>
            <a:off x="1193800" y="1825625"/>
            <a:ext cx="9123017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Clr>
                <a:srgbClr val="FF0000"/>
              </a:buClr>
            </a:pPr>
            <a:r>
              <a:rPr sz="2400" b="1" dirty="0"/>
              <a:t>СОЗДАНИЕ УСЛОВИЙ ДЛЯ ВНЕДРЕНИЯ </a:t>
            </a:r>
            <a:r>
              <a:rPr sz="2400" dirty="0" err="1"/>
              <a:t>на</a:t>
            </a:r>
            <a:r>
              <a:rPr sz="2400" dirty="0"/>
              <a:t> </a:t>
            </a:r>
            <a:r>
              <a:rPr sz="2400" dirty="0" err="1"/>
              <a:t>уровнях</a:t>
            </a:r>
            <a:r>
              <a:rPr sz="2400" dirty="0"/>
              <a:t> </a:t>
            </a:r>
            <a:r>
              <a:rPr sz="2400" dirty="0" err="1"/>
              <a:t>начального</a:t>
            </a:r>
            <a:r>
              <a:rPr sz="2400" dirty="0"/>
              <a:t> общего, </a:t>
            </a:r>
            <a:r>
              <a:rPr sz="2400" dirty="0" err="1"/>
              <a:t>основного</a:t>
            </a:r>
            <a:r>
              <a:rPr sz="2400" dirty="0"/>
              <a:t> общего и (</a:t>
            </a:r>
            <a:r>
              <a:rPr sz="2400" dirty="0" err="1"/>
              <a:t>или</a:t>
            </a:r>
            <a:r>
              <a:rPr sz="2400" dirty="0"/>
              <a:t>) </a:t>
            </a:r>
            <a:r>
              <a:rPr sz="2400" dirty="0" err="1"/>
              <a:t>среднего</a:t>
            </a:r>
            <a:r>
              <a:rPr sz="2400" dirty="0"/>
              <a:t> общего образования новых </a:t>
            </a:r>
            <a:r>
              <a:rPr sz="2400" dirty="0" err="1"/>
              <a:t>методов</a:t>
            </a:r>
            <a:r>
              <a:rPr sz="2400" dirty="0"/>
              <a:t> </a:t>
            </a:r>
            <a:r>
              <a:rPr sz="2400" dirty="0" err="1"/>
              <a:t>обучения</a:t>
            </a:r>
            <a:r>
              <a:rPr sz="2400" dirty="0"/>
              <a:t> и </a:t>
            </a:r>
            <a:r>
              <a:rPr sz="2400" dirty="0" err="1"/>
              <a:t>воспитания</a:t>
            </a:r>
            <a:r>
              <a:rPr sz="2400" dirty="0"/>
              <a:t>, </a:t>
            </a:r>
            <a:r>
              <a:rPr sz="2400" dirty="0" err="1"/>
              <a:t>образовательных</a:t>
            </a:r>
            <a:r>
              <a:rPr sz="2400" dirty="0"/>
              <a:t> технологий, </a:t>
            </a:r>
            <a:r>
              <a:rPr sz="2400" dirty="0" err="1"/>
              <a:t>обеспечивающих</a:t>
            </a:r>
            <a:r>
              <a:rPr sz="2400" dirty="0"/>
              <a:t> </a:t>
            </a:r>
            <a:r>
              <a:rPr sz="2400" dirty="0" err="1"/>
              <a:t>освоение</a:t>
            </a:r>
            <a:r>
              <a:rPr sz="2400" dirty="0"/>
              <a:t> </a:t>
            </a:r>
            <a:r>
              <a:rPr sz="2400" dirty="0" err="1"/>
              <a:t>обучающимися</a:t>
            </a:r>
            <a:r>
              <a:rPr sz="2400" dirty="0"/>
              <a:t> </a:t>
            </a:r>
            <a:r>
              <a:rPr sz="2400" dirty="0" err="1"/>
              <a:t>основных</a:t>
            </a:r>
            <a:r>
              <a:rPr sz="2400" dirty="0"/>
              <a:t> и </a:t>
            </a:r>
            <a:r>
              <a:rPr sz="2400" dirty="0" err="1"/>
              <a:t>дополнительных</a:t>
            </a:r>
            <a:r>
              <a:rPr sz="2400" dirty="0"/>
              <a:t> </a:t>
            </a:r>
            <a:r>
              <a:rPr sz="2400" dirty="0" err="1"/>
              <a:t>общеобразовательных</a:t>
            </a:r>
            <a:r>
              <a:rPr sz="2400" dirty="0"/>
              <a:t> программ </a:t>
            </a:r>
            <a:r>
              <a:rPr sz="2400" dirty="0" err="1"/>
              <a:t>цифрового</a:t>
            </a:r>
            <a:r>
              <a:rPr lang="ru-RU" sz="2400" dirty="0"/>
              <a:t> </a:t>
            </a:r>
            <a:r>
              <a:rPr sz="2400" dirty="0"/>
              <a:t>и </a:t>
            </a:r>
            <a:r>
              <a:rPr sz="2400" dirty="0" err="1"/>
              <a:t>гуманитарного</a:t>
            </a:r>
            <a:r>
              <a:rPr sz="2400" dirty="0"/>
              <a:t> </a:t>
            </a:r>
            <a:r>
              <a:rPr sz="2400" dirty="0" err="1"/>
              <a:t>профилей</a:t>
            </a:r>
            <a:r>
              <a:rPr sz="2400" dirty="0"/>
              <a:t>;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</a:pPr>
            <a:r>
              <a:rPr sz="2400" b="1" dirty="0"/>
              <a:t>ОБНОВЛЕНИЕ СОДЕРЖАНИЯ И СОВЕРШЕНСТВОВАНИЕ МЕТОДОВ </a:t>
            </a:r>
            <a:r>
              <a:rPr sz="2400" dirty="0" err="1"/>
              <a:t>обучения</a:t>
            </a:r>
            <a:r>
              <a:rPr sz="2400" dirty="0"/>
              <a:t> </a:t>
            </a:r>
            <a:r>
              <a:rPr lang="ru-RU" sz="2400" dirty="0"/>
              <a:t>по учебным </a:t>
            </a:r>
            <a:r>
              <a:rPr sz="2400" dirty="0" err="1"/>
              <a:t>предмет</a:t>
            </a:r>
            <a:r>
              <a:rPr lang="ru-RU" sz="2400" dirty="0" err="1"/>
              <a:t>ам</a:t>
            </a:r>
            <a:r>
              <a:rPr lang="ru-RU" sz="2400" dirty="0"/>
              <a:t> </a:t>
            </a:r>
            <a:r>
              <a:rPr sz="2400" dirty="0"/>
              <a:t>«</a:t>
            </a:r>
            <a:r>
              <a:rPr sz="2400" dirty="0" err="1"/>
              <a:t>Информатика</a:t>
            </a:r>
            <a:r>
              <a:rPr sz="2400" dirty="0"/>
              <a:t>», «</a:t>
            </a:r>
            <a:r>
              <a:rPr sz="2400" dirty="0" err="1"/>
              <a:t>Основы</a:t>
            </a:r>
            <a:r>
              <a:rPr sz="2400" dirty="0"/>
              <a:t> </a:t>
            </a:r>
            <a:r>
              <a:rPr sz="2400" dirty="0" err="1"/>
              <a:t>безопасности</a:t>
            </a:r>
            <a:r>
              <a:rPr sz="2400" dirty="0"/>
              <a:t> </a:t>
            </a:r>
            <a:r>
              <a:rPr sz="2400" dirty="0" err="1"/>
              <a:t>жизнедеятельности</a:t>
            </a:r>
            <a:r>
              <a:rPr sz="2400" dirty="0"/>
              <a:t>»</a:t>
            </a:r>
            <a:r>
              <a:rPr lang="ru-RU" sz="2400" dirty="0"/>
              <a:t> и предметной области «Технология»;</a:t>
            </a:r>
            <a:endParaRPr sz="2400" dirty="0"/>
          </a:p>
        </p:txBody>
      </p:sp>
      <p:sp>
        <p:nvSpPr>
          <p:cNvPr id="67" name="Заголовок 1"/>
          <p:cNvSpPr txBox="1"/>
          <p:nvPr/>
        </p:nvSpPr>
        <p:spPr>
          <a:xfrm>
            <a:off x="1286329" y="270781"/>
            <a:ext cx="8191501" cy="917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dirty="0"/>
              <a:t>Целями</a:t>
            </a:r>
            <a:r>
              <a:rPr dirty="0"/>
              <a:t> </a:t>
            </a:r>
            <a:r>
              <a:rPr lang="ru-RU" dirty="0"/>
              <a:t>деятельности </a:t>
            </a:r>
            <a:r>
              <a:rPr dirty="0" err="1"/>
              <a:t>Центров</a:t>
            </a:r>
            <a:r>
              <a:rPr dirty="0"/>
              <a:t> </a:t>
            </a:r>
            <a:r>
              <a:rPr lang="ru-RU" dirty="0"/>
              <a:t>являются: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511195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Задачами деятельности Центров является: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sz="2400" b="1" dirty="0"/>
              <a:t>Охват</a:t>
            </a:r>
            <a:r>
              <a:rPr lang="ru-RU" sz="2400" dirty="0"/>
              <a:t> на обновленной материально-технической базе общеобразовательной организации </a:t>
            </a:r>
            <a:r>
              <a:rPr lang="ru-RU" sz="2400" b="1" dirty="0"/>
              <a:t>контингента обучающихся</a:t>
            </a:r>
            <a:r>
              <a:rPr lang="ru-RU" sz="2400" dirty="0"/>
              <a:t>, </a:t>
            </a:r>
            <a:r>
              <a:rPr lang="ru-RU" sz="2400" b="1" dirty="0"/>
              <a:t>осваивающих основные общеобразовательные программы </a:t>
            </a:r>
            <a:r>
              <a:rPr lang="ru-RU" sz="2400" dirty="0"/>
              <a:t>по учебным предметам «Информатика», «ОБЖ» и предметной области «Технология»;</a:t>
            </a:r>
          </a:p>
          <a:p>
            <a:pPr algn="just"/>
            <a:r>
              <a:rPr lang="ru-RU" sz="2400" b="1" dirty="0"/>
              <a:t>Обеспечение охвата  </a:t>
            </a:r>
            <a:r>
              <a:rPr lang="ru-RU" sz="2400" dirty="0"/>
              <a:t>обучающихся общеобразовательной организации </a:t>
            </a:r>
            <a:r>
              <a:rPr lang="ru-RU" sz="2400" b="1" dirty="0"/>
              <a:t>дополнительными общеобразовательными программами цифрового, естественнонаучного, технического и гуманитарного профилей в формате проектной деятельности </a:t>
            </a:r>
            <a:r>
              <a:rPr lang="ru-RU" sz="2400" dirty="0"/>
              <a:t>во внеурочное время, в том числе с использованием дистанционных форм обучения и сетевой формы реализации образовательных программ с учетом рекомендуемых минимальных индикаторов и показателей.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8309915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Задачами деятельности Центров является: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/>
              <a:t>Рекомендуется обеспечивать использование инфраструктуры Центра как </a:t>
            </a:r>
            <a:r>
              <a:rPr lang="ru-RU" sz="2800" b="1" dirty="0"/>
              <a:t>общественного пространства для развития общекультурных компетенций и цифровой грамотности населения, шахматного образования, проектной деятельности, творческой, социальной самореализации детей, педагогов, родительской общественности во внеурочное время  </a:t>
            </a:r>
          </a:p>
          <a:p>
            <a:pPr marL="0" indent="0" algn="just">
              <a:buNone/>
            </a:pPr>
            <a:r>
              <a:rPr lang="ru-RU" dirty="0"/>
              <a:t>(с учетом территориальных, экономических, культурных и других особенностей конкретной территории, на которой располагается Центр, содержания и направленностей образовательных программ (проектов), перечня мероприятий, проводимых Центров, режима работы общеобразовательной организации)</a:t>
            </a:r>
          </a:p>
        </p:txBody>
      </p:sp>
    </p:spTree>
    <p:extLst>
      <p:ext uri="{BB962C8B-B14F-4D97-AF65-F5344CB8AC3E}">
        <p14:creationId xmlns:p14="http://schemas.microsoft.com/office/powerpoint/2010/main" val="196661100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Образовательные направления: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000" b="1" dirty="0"/>
              <a:t>Реализация основных общеобразовательных программ по учебным предметам</a:t>
            </a:r>
            <a:r>
              <a:rPr lang="ru-RU" sz="2000" dirty="0"/>
              <a:t>  «Информатика», «Основы безопасности жизнедеятельности», предметной области «Технология»;</a:t>
            </a:r>
          </a:p>
          <a:p>
            <a:r>
              <a:rPr lang="ru-RU" sz="2000" dirty="0"/>
              <a:t>Разработка и реализация </a:t>
            </a:r>
            <a:r>
              <a:rPr lang="ru-RU" sz="2000" dirty="0" err="1"/>
              <a:t>разноуровневых</a:t>
            </a:r>
            <a:r>
              <a:rPr lang="ru-RU" sz="2000" dirty="0"/>
              <a:t> </a:t>
            </a:r>
            <a:r>
              <a:rPr lang="ru-RU" sz="2000" b="1" dirty="0"/>
              <a:t>дополнительных общеобразовательных программ цифрового, естественнонаучного, технического и гуманитарного </a:t>
            </a:r>
            <a:r>
              <a:rPr lang="ru-RU" sz="2000" dirty="0"/>
              <a:t>профилей, а также иных программ в рамках внеурочной деятельности обучающихся, в том числе в каникулярный период;</a:t>
            </a:r>
          </a:p>
          <a:p>
            <a:r>
              <a:rPr lang="ru-RU" sz="2000" dirty="0"/>
              <a:t>проектная деятельность</a:t>
            </a:r>
          </a:p>
          <a:p>
            <a:r>
              <a:rPr lang="ru-RU" sz="2000" dirty="0"/>
              <a:t>научно-техническое творчество</a:t>
            </a:r>
          </a:p>
          <a:p>
            <a:r>
              <a:rPr lang="ru-RU" sz="2000" dirty="0"/>
              <a:t>шахматное образование</a:t>
            </a:r>
          </a:p>
          <a:p>
            <a:r>
              <a:rPr lang="en-US" sz="2000" dirty="0"/>
              <a:t>IT-</a:t>
            </a:r>
            <a:r>
              <a:rPr lang="ru-RU" sz="2000" dirty="0"/>
              <a:t>технологии</a:t>
            </a:r>
          </a:p>
          <a:p>
            <a:r>
              <a:rPr lang="ru-RU" sz="2000" dirty="0" err="1"/>
              <a:t>медиатворчество</a:t>
            </a:r>
            <a:endParaRPr lang="ru-RU" sz="2000" dirty="0"/>
          </a:p>
          <a:p>
            <a:r>
              <a:rPr lang="ru-RU" sz="2000" dirty="0"/>
              <a:t>социокультурные мероприятия</a:t>
            </a:r>
          </a:p>
          <a:p>
            <a:r>
              <a:rPr lang="ru-RU" dirty="0"/>
              <a:t>информационная, экологическая, социальная, дорожно-транспортная безопасность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97018" y="1939635"/>
            <a:ext cx="6446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35292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Порядок создания Центра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dirty="0"/>
              <a:t>Общеобразовательная организация издает локальный нормативный акт:</a:t>
            </a:r>
          </a:p>
          <a:p>
            <a:pPr algn="just">
              <a:buFontTx/>
              <a:buChar char="-"/>
            </a:pPr>
            <a:r>
              <a:rPr lang="ru-RU" sz="2400" b="1" dirty="0"/>
              <a:t>о создании Центра</a:t>
            </a:r>
            <a:r>
              <a:rPr lang="ru-RU" sz="2400" dirty="0"/>
              <a:t>, утверждающий </a:t>
            </a:r>
            <a:r>
              <a:rPr lang="ru-RU" sz="2400" b="1" dirty="0"/>
              <a:t>Положение о деятельности Центра</a:t>
            </a:r>
            <a:r>
              <a:rPr lang="ru-RU" sz="2400" dirty="0"/>
              <a:t>, включая функции по обеспечению реализации основных и дополнительных общеобразовательных программ цифрового, естественнонаучного, технического и гуманитарного профилей на территории муниципального района субъекта Российской Федерации</a:t>
            </a:r>
          </a:p>
          <a:p>
            <a:pPr marL="0" indent="0" algn="just">
              <a:buNone/>
            </a:pPr>
            <a:r>
              <a:rPr lang="ru-RU" sz="2400" dirty="0"/>
              <a:t>- </a:t>
            </a:r>
            <a:r>
              <a:rPr lang="ru-RU" sz="2400" b="1" dirty="0"/>
              <a:t>о назначении руководителя </a:t>
            </a:r>
            <a:r>
              <a:rPr lang="ru-RU" sz="2400" dirty="0"/>
              <a:t>Центра;</a:t>
            </a:r>
          </a:p>
          <a:p>
            <a:pPr algn="just"/>
            <a:r>
              <a:rPr lang="ru-RU" sz="2400" b="1" dirty="0"/>
              <a:t>Учредитель</a:t>
            </a:r>
            <a:r>
              <a:rPr lang="ru-RU" sz="2400" dirty="0"/>
              <a:t> общеобразовательной организации </a:t>
            </a:r>
            <a:r>
              <a:rPr lang="ru-RU" sz="2400" b="1" dirty="0"/>
              <a:t>обеспечивает принятие или внесение изменений </a:t>
            </a:r>
            <a:r>
              <a:rPr lang="ru-RU" sz="2400" dirty="0"/>
              <a:t>в соответствующие правовые акты и документы, в том числе (при необходимости) устав организации, </a:t>
            </a:r>
            <a:r>
              <a:rPr lang="ru-RU" sz="2400" b="1" dirty="0"/>
              <a:t>государственное (муниципальное) задание на финансовый год и плановый периоды</a:t>
            </a:r>
            <a:r>
              <a:rPr lang="ru-RU" sz="2400" dirty="0"/>
              <a:t> и другие акты.</a:t>
            </a:r>
          </a:p>
        </p:txBody>
      </p:sp>
    </p:spTree>
    <p:extLst>
      <p:ext uri="{BB962C8B-B14F-4D97-AF65-F5344CB8AC3E}">
        <p14:creationId xmlns:p14="http://schemas.microsoft.com/office/powerpoint/2010/main" val="176072064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11746497" y="6362699"/>
            <a:ext cx="343903" cy="358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149" name="Заголовок 1"/>
          <p:cNvSpPr txBox="1">
            <a:spLocks noGrp="1"/>
          </p:cNvSpPr>
          <p:nvPr>
            <p:ph type="title"/>
          </p:nvPr>
        </p:nvSpPr>
        <p:spPr>
          <a:xfrm>
            <a:off x="1104899" y="365125"/>
            <a:ext cx="7356931" cy="917575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t>Требования к кадровому составу </a:t>
            </a:r>
            <a:br/>
            <a:r>
              <a:t>и штатной численности </a:t>
            </a:r>
          </a:p>
        </p:txBody>
      </p:sp>
      <p:sp>
        <p:nvSpPr>
          <p:cNvPr id="150" name="Прямоугольник 5"/>
          <p:cNvSpPr txBox="1"/>
          <p:nvPr/>
        </p:nvSpPr>
        <p:spPr>
          <a:xfrm>
            <a:off x="993913" y="2342507"/>
            <a:ext cx="6325514" cy="3104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174625" indent="-174625">
              <a:lnSpc>
                <a:spcPct val="115000"/>
              </a:lnSpc>
              <a:buClr>
                <a:srgbClr val="FF0000"/>
              </a:buClr>
              <a:buSzPct val="100000"/>
              <a:buFont typeface="Arial"/>
              <a:buChar char="•"/>
              <a:defRPr sz="2000">
                <a:solidFill>
                  <a:srgbClr val="333E48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400" dirty="0" err="1"/>
              <a:t>Руководитель</a:t>
            </a:r>
            <a:endParaRPr sz="2400" dirty="0"/>
          </a:p>
          <a:p>
            <a:pPr marL="174625" indent="-174625">
              <a:lnSpc>
                <a:spcPct val="115000"/>
              </a:lnSpc>
              <a:buClr>
                <a:srgbClr val="FF0000"/>
              </a:buClr>
              <a:buSzPct val="100000"/>
              <a:buFont typeface="Arial"/>
              <a:buChar char="•"/>
              <a:defRPr sz="2000">
                <a:solidFill>
                  <a:srgbClr val="333E48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400" dirty="0" err="1"/>
              <a:t>Педагог</a:t>
            </a:r>
            <a:r>
              <a:rPr sz="2400" dirty="0"/>
              <a:t> </a:t>
            </a:r>
            <a:r>
              <a:rPr sz="2400" dirty="0" err="1"/>
              <a:t>дополнительного</a:t>
            </a:r>
            <a:r>
              <a:rPr sz="2400" dirty="0"/>
              <a:t> образования</a:t>
            </a:r>
            <a:r>
              <a:rPr lang="ru-RU" sz="2400" dirty="0"/>
              <a:t> </a:t>
            </a:r>
          </a:p>
          <a:p>
            <a:pPr>
              <a:lnSpc>
                <a:spcPct val="115000"/>
              </a:lnSpc>
              <a:buClr>
                <a:srgbClr val="FF0000"/>
              </a:buClr>
              <a:buSzPct val="100000"/>
              <a:defRPr sz="2000">
                <a:solidFill>
                  <a:srgbClr val="333E48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dirty="0"/>
              <a:t>(в том числе</a:t>
            </a:r>
            <a:r>
              <a:rPr sz="2400" dirty="0"/>
              <a:t> по </a:t>
            </a:r>
            <a:r>
              <a:rPr sz="2400" dirty="0" err="1"/>
              <a:t>шахматам</a:t>
            </a:r>
            <a:r>
              <a:rPr lang="ru-RU" sz="2400" dirty="0"/>
              <a:t>)</a:t>
            </a:r>
            <a:endParaRPr sz="2400" dirty="0"/>
          </a:p>
          <a:p>
            <a:pPr marL="174625" indent="-174625">
              <a:lnSpc>
                <a:spcPct val="115000"/>
              </a:lnSpc>
              <a:buClr>
                <a:srgbClr val="FF0000"/>
              </a:buClr>
              <a:buSzPct val="100000"/>
              <a:buFont typeface="Arial"/>
              <a:buChar char="•"/>
              <a:defRPr sz="2000">
                <a:solidFill>
                  <a:srgbClr val="333E48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2400" dirty="0" err="1"/>
              <a:t>Педагог-организатор</a:t>
            </a:r>
            <a:endParaRPr sz="2400" dirty="0"/>
          </a:p>
          <a:p>
            <a:pPr marL="174625" indent="-174625">
              <a:lnSpc>
                <a:spcPct val="115000"/>
              </a:lnSpc>
              <a:buClr>
                <a:srgbClr val="FF0000"/>
              </a:buClr>
              <a:buSzPct val="100000"/>
              <a:buFont typeface="Arial"/>
              <a:buChar char="•"/>
              <a:defRPr sz="2000">
                <a:solidFill>
                  <a:srgbClr val="333E48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dirty="0"/>
              <a:t>Учитель (</a:t>
            </a:r>
            <a:r>
              <a:rPr sz="2400" dirty="0"/>
              <a:t>по </a:t>
            </a:r>
            <a:r>
              <a:rPr sz="2400" dirty="0" err="1"/>
              <a:t>предмету</a:t>
            </a:r>
            <a:r>
              <a:rPr sz="2400" dirty="0"/>
              <a:t> «ОБЖ»</a:t>
            </a:r>
          </a:p>
          <a:p>
            <a:pPr marL="174625" indent="-174625">
              <a:lnSpc>
                <a:spcPct val="115000"/>
              </a:lnSpc>
              <a:buClr>
                <a:srgbClr val="FF0000"/>
              </a:buClr>
              <a:buSzPct val="100000"/>
              <a:buFont typeface="Arial"/>
              <a:buChar char="•"/>
              <a:defRPr sz="2000">
                <a:solidFill>
                  <a:srgbClr val="333E48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dirty="0"/>
              <a:t>Учитель (</a:t>
            </a:r>
            <a:r>
              <a:rPr sz="2400" dirty="0"/>
              <a:t>по </a:t>
            </a:r>
            <a:r>
              <a:rPr sz="2400" dirty="0" err="1"/>
              <a:t>предмету</a:t>
            </a:r>
            <a:r>
              <a:rPr sz="2400" dirty="0"/>
              <a:t> «</a:t>
            </a:r>
            <a:r>
              <a:rPr sz="2400" dirty="0" err="1"/>
              <a:t>Технология</a:t>
            </a:r>
            <a:r>
              <a:rPr sz="2400" dirty="0"/>
              <a:t>»</a:t>
            </a:r>
            <a:r>
              <a:rPr lang="ru-RU" sz="2400" dirty="0"/>
              <a:t>)</a:t>
            </a:r>
            <a:endParaRPr sz="2400" dirty="0"/>
          </a:p>
          <a:p>
            <a:pPr marL="174625" indent="-174625">
              <a:lnSpc>
                <a:spcPct val="115000"/>
              </a:lnSpc>
              <a:buClr>
                <a:srgbClr val="FF0000"/>
              </a:buClr>
              <a:buSzPct val="100000"/>
              <a:buFont typeface="Arial"/>
              <a:buChar char="•"/>
              <a:defRPr sz="2000">
                <a:solidFill>
                  <a:srgbClr val="333E48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ru-RU" sz="2400" dirty="0"/>
              <a:t>Учитель</a:t>
            </a:r>
            <a:r>
              <a:rPr sz="2400" dirty="0"/>
              <a:t> </a:t>
            </a:r>
            <a:r>
              <a:rPr lang="ru-RU" sz="2400" dirty="0"/>
              <a:t>(</a:t>
            </a:r>
            <a:r>
              <a:rPr sz="2400" dirty="0"/>
              <a:t>по</a:t>
            </a:r>
            <a:r>
              <a:rPr lang="ru-RU" sz="2400" dirty="0"/>
              <a:t> </a:t>
            </a:r>
            <a:r>
              <a:rPr sz="2400" dirty="0" err="1"/>
              <a:t>предмету</a:t>
            </a:r>
            <a:r>
              <a:rPr sz="2400" dirty="0"/>
              <a:t> «</a:t>
            </a:r>
            <a:r>
              <a:rPr sz="2400" dirty="0" err="1"/>
              <a:t>Информатика</a:t>
            </a:r>
            <a:r>
              <a:rPr sz="2400" dirty="0"/>
              <a:t>»</a:t>
            </a:r>
            <a:r>
              <a:rPr lang="ru-RU" sz="2400" dirty="0"/>
              <a:t>)</a:t>
            </a:r>
            <a:endParaRPr sz="2400" dirty="0"/>
          </a:p>
        </p:txBody>
      </p:sp>
      <p:sp>
        <p:nvSpPr>
          <p:cNvPr id="151" name="Правая фигурная скобка 6"/>
          <p:cNvSpPr/>
          <p:nvPr/>
        </p:nvSpPr>
        <p:spPr>
          <a:xfrm>
            <a:off x="6914508" y="2342507"/>
            <a:ext cx="410967" cy="2722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669"/>
                  <a:pt x="10800" y="1494"/>
                </a:cubicBezTo>
                <a:lnTo>
                  <a:pt x="10800" y="9306"/>
                </a:lnTo>
                <a:cubicBezTo>
                  <a:pt x="10800" y="10131"/>
                  <a:pt x="15635" y="10800"/>
                  <a:pt x="21600" y="10800"/>
                </a:cubicBezTo>
                <a:cubicBezTo>
                  <a:pt x="15635" y="10800"/>
                  <a:pt x="10800" y="11469"/>
                  <a:pt x="10800" y="12294"/>
                </a:cubicBezTo>
                <a:lnTo>
                  <a:pt x="10800" y="20106"/>
                </a:lnTo>
                <a:cubicBezTo>
                  <a:pt x="10800" y="20931"/>
                  <a:pt x="5965" y="21600"/>
                  <a:pt x="0" y="21600"/>
                </a:cubicBezTo>
              </a:path>
            </a:pathLst>
          </a:custGeom>
          <a:ln w="635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52" name="Прямоугольник 7"/>
          <p:cNvSpPr txBox="1"/>
          <p:nvPr/>
        </p:nvSpPr>
        <p:spPr>
          <a:xfrm>
            <a:off x="8284435" y="3121298"/>
            <a:ext cx="2136823" cy="800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just">
              <a:lnSpc>
                <a:spcPct val="115000"/>
              </a:lnSpc>
              <a:defRPr sz="2000">
                <a:solidFill>
                  <a:srgbClr val="333E48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 err="1"/>
              <a:t>Не</a:t>
            </a:r>
            <a:r>
              <a:rPr lang="ru-RU" dirty="0"/>
              <a:t> </a:t>
            </a:r>
            <a:r>
              <a:rPr dirty="0" err="1"/>
              <a:t>менее</a:t>
            </a:r>
            <a:r>
              <a:rPr dirty="0"/>
              <a:t> 4-х </a:t>
            </a:r>
            <a:r>
              <a:rPr lang="ru-RU" dirty="0"/>
              <a:t>штатных </a:t>
            </a:r>
            <a:r>
              <a:rPr dirty="0" err="1"/>
              <a:t>единиц</a:t>
            </a:r>
            <a:r>
              <a:rPr lang="ru-RU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717223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Проект графика образовательных сессий</a:t>
            </a:r>
            <a:r>
              <a:rPr lang="en-US" dirty="0" smtClean="0"/>
              <a:t> </a:t>
            </a:r>
            <a:r>
              <a:rPr lang="ru-RU" dirty="0" smtClean="0"/>
              <a:t>на 2020: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8503" y="170133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dirty="0" smtClean="0"/>
              <a:t>дистанционный курс «Гибкие компетенции в проектной деятельности»</a:t>
            </a:r>
            <a:endParaRPr lang="ru-RU" sz="6600" dirty="0"/>
          </a:p>
          <a:p>
            <a:pPr marL="0" indent="0" algn="ctr">
              <a:buNone/>
            </a:pPr>
            <a:r>
              <a:rPr lang="ru-RU" sz="6600" dirty="0" smtClean="0"/>
              <a:t>(для всех категорий )</a:t>
            </a:r>
          </a:p>
        </p:txBody>
      </p:sp>
    </p:spTree>
    <p:extLst>
      <p:ext uri="{BB962C8B-B14F-4D97-AF65-F5344CB8AC3E}">
        <p14:creationId xmlns:p14="http://schemas.microsoft.com/office/powerpoint/2010/main" val="5552681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Очные образовательные сессии в 2020 году</a:t>
            </a:r>
            <a:r>
              <a:rPr lang="ru-RU" dirty="0"/>
              <a:t>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dirty="0"/>
              <a:t>у</a:t>
            </a:r>
            <a:r>
              <a:rPr lang="ru-RU" sz="6600" dirty="0" smtClean="0"/>
              <a:t>чителя информатики </a:t>
            </a:r>
            <a:endParaRPr lang="ru-RU" sz="6600" dirty="0"/>
          </a:p>
          <a:p>
            <a:pPr algn="ctr"/>
            <a:r>
              <a:rPr lang="ru-RU" sz="6600" dirty="0"/>
              <a:t>у</a:t>
            </a:r>
            <a:r>
              <a:rPr lang="ru-RU" sz="6600" dirty="0" smtClean="0"/>
              <a:t>чителя технологии</a:t>
            </a:r>
          </a:p>
          <a:p>
            <a:pPr algn="ctr"/>
            <a:r>
              <a:rPr lang="ru-RU" sz="6600" dirty="0"/>
              <a:t>у</a:t>
            </a:r>
            <a:r>
              <a:rPr lang="ru-RU" sz="6600" dirty="0" smtClean="0"/>
              <a:t>чителя ОБЖ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64599544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Федеральный проект  «Современная школа» 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400" dirty="0"/>
              <a:t>мероприятие: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400" dirty="0"/>
              <a:t>«Обновление материально-технической базы для формирования у обучающихся современных технологических и гуманитарных навыков при реализации основных и дополнительных общеобразовательных программ цифрового и гуманитарного профилей в рамках региональных проектов, обеспечивающих достижение целей, показателей и результата федерального проекта «Современная школа» национального проекта «Образование»</a:t>
            </a:r>
          </a:p>
        </p:txBody>
      </p:sp>
    </p:spTree>
    <p:extLst>
      <p:ext uri="{BB962C8B-B14F-4D97-AF65-F5344CB8AC3E}">
        <p14:creationId xmlns:p14="http://schemas.microsoft.com/office/powerpoint/2010/main" val="124049036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dirty="0"/>
              <a:t>Форум руководителей </a:t>
            </a:r>
            <a:r>
              <a:rPr lang="ru-RU" sz="6600" dirty="0" smtClean="0"/>
              <a:t>Центров «Точка роста» ноябрь </a:t>
            </a:r>
          </a:p>
          <a:p>
            <a:pPr marL="0" indent="0" algn="ctr">
              <a:buNone/>
            </a:pPr>
            <a:r>
              <a:rPr lang="ru-RU" sz="6600" dirty="0" smtClean="0"/>
              <a:t>Москва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24142807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11866378" y="6362699"/>
            <a:ext cx="224023" cy="358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115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dirty="0" err="1"/>
              <a:t>Требование</a:t>
            </a:r>
            <a:r>
              <a:rPr dirty="0"/>
              <a:t> к и</a:t>
            </a:r>
            <a:r>
              <a:rPr lang="ru-RU" dirty="0" err="1"/>
              <a:t>мущественному</a:t>
            </a:r>
            <a:r>
              <a:rPr lang="ru-RU" dirty="0"/>
              <a:t> комплексу</a:t>
            </a:r>
            <a:r>
              <a:rPr dirty="0"/>
              <a:t> </a:t>
            </a:r>
            <a:r>
              <a:rPr dirty="0" err="1"/>
              <a:t>Центра</a:t>
            </a:r>
            <a:endParaRPr dirty="0"/>
          </a:p>
        </p:txBody>
      </p:sp>
      <p:sp>
        <p:nvSpPr>
          <p:cNvPr id="116" name="Объект 2"/>
          <p:cNvSpPr txBox="1">
            <a:spLocks noGrp="1"/>
          </p:cNvSpPr>
          <p:nvPr>
            <p:ph type="body" sz="half" idx="1"/>
          </p:nvPr>
        </p:nvSpPr>
        <p:spPr>
          <a:xfrm>
            <a:off x="887897" y="1470991"/>
            <a:ext cx="9359348" cy="4891708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marL="0" indent="0" algn="just">
              <a:lnSpc>
                <a:spcPct val="100000"/>
              </a:lnSpc>
              <a:buSzTx/>
              <a:buNone/>
              <a:defRPr sz="2000"/>
            </a:pPr>
            <a:r>
              <a:rPr sz="7400" dirty="0"/>
              <a:t>Центр </a:t>
            </a:r>
            <a:r>
              <a:rPr sz="7400" dirty="0" err="1"/>
              <a:t>должен</a:t>
            </a:r>
            <a:r>
              <a:rPr sz="7400" dirty="0"/>
              <a:t> </a:t>
            </a:r>
            <a:r>
              <a:rPr sz="7400" dirty="0" err="1"/>
              <a:t>быть</a:t>
            </a:r>
            <a:r>
              <a:rPr sz="7400" dirty="0"/>
              <a:t> </a:t>
            </a:r>
            <a:r>
              <a:rPr sz="7400" dirty="0" err="1"/>
              <a:t>размещен</a:t>
            </a:r>
            <a:r>
              <a:rPr sz="7400" dirty="0"/>
              <a:t> </a:t>
            </a:r>
            <a:r>
              <a:rPr sz="7400" b="1" dirty="0" err="1"/>
              <a:t>не</a:t>
            </a:r>
            <a:r>
              <a:rPr sz="7400" b="1" dirty="0"/>
              <a:t> </a:t>
            </a:r>
            <a:r>
              <a:rPr sz="7400" b="1" dirty="0" err="1"/>
              <a:t>менее</a:t>
            </a:r>
            <a:r>
              <a:rPr lang="ru-RU" sz="7400" b="1" dirty="0"/>
              <a:t>,</a:t>
            </a:r>
            <a:r>
              <a:rPr sz="7400" b="1" dirty="0"/>
              <a:t> </a:t>
            </a:r>
            <a:r>
              <a:rPr sz="7400" b="1" dirty="0" err="1"/>
              <a:t>чем</a:t>
            </a:r>
            <a:r>
              <a:rPr sz="7400" b="1" dirty="0"/>
              <a:t> в </a:t>
            </a:r>
            <a:r>
              <a:rPr sz="7400" b="1" dirty="0" err="1"/>
              <a:t>двух</a:t>
            </a:r>
            <a:r>
              <a:rPr sz="7400" b="1" dirty="0"/>
              <a:t> </a:t>
            </a:r>
            <a:r>
              <a:rPr sz="7400" b="1" dirty="0" err="1"/>
              <a:t>помещениях</a:t>
            </a:r>
            <a:r>
              <a:rPr sz="7400" b="1" dirty="0"/>
              <a:t> </a:t>
            </a:r>
            <a:r>
              <a:rPr sz="7400" b="1" dirty="0" err="1"/>
              <a:t>площадью</a:t>
            </a:r>
            <a:r>
              <a:rPr sz="7400" b="1" dirty="0"/>
              <a:t> ≥ 40 м</a:t>
            </a:r>
            <a:r>
              <a:rPr sz="7400" b="1" baseline="30000" dirty="0"/>
              <a:t>2</a:t>
            </a:r>
            <a:r>
              <a:rPr sz="7400" b="1" dirty="0"/>
              <a:t> </a:t>
            </a:r>
            <a:r>
              <a:rPr sz="7400" dirty="0" err="1"/>
              <a:t>каждое</a:t>
            </a:r>
            <a:r>
              <a:rPr sz="7400" dirty="0"/>
              <a:t> и </a:t>
            </a:r>
            <a:r>
              <a:rPr sz="7400" dirty="0" err="1"/>
              <a:t>включать</a:t>
            </a:r>
            <a:r>
              <a:rPr sz="7400" dirty="0"/>
              <a:t> </a:t>
            </a:r>
            <a:r>
              <a:rPr sz="7400" dirty="0" err="1"/>
              <a:t>следующие</a:t>
            </a:r>
            <a:r>
              <a:rPr sz="7400" dirty="0"/>
              <a:t> </a:t>
            </a:r>
            <a:r>
              <a:rPr sz="7400" dirty="0" err="1"/>
              <a:t>функциональные</a:t>
            </a:r>
            <a:r>
              <a:rPr sz="7400" dirty="0"/>
              <a:t> </a:t>
            </a:r>
            <a:r>
              <a:rPr sz="7400" dirty="0" err="1"/>
              <a:t>зоны</a:t>
            </a:r>
            <a:r>
              <a:rPr sz="7400" dirty="0"/>
              <a:t>: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defRPr sz="2000"/>
            </a:pPr>
            <a:r>
              <a:rPr lang="ru-RU" sz="7400" b="1" dirty="0"/>
              <a:t>Учебный к</a:t>
            </a:r>
            <a:r>
              <a:rPr sz="7400" b="1" dirty="0" err="1"/>
              <a:t>абинет</a:t>
            </a:r>
            <a:r>
              <a:rPr lang="ru-RU" sz="7400" b="1" dirty="0"/>
              <a:t> по предметам </a:t>
            </a:r>
            <a:r>
              <a:rPr sz="7400" dirty="0"/>
              <a:t>«</a:t>
            </a:r>
            <a:r>
              <a:rPr sz="7400" dirty="0" err="1"/>
              <a:t>Информатик</a:t>
            </a:r>
            <a:r>
              <a:rPr lang="ru-RU" sz="7400" dirty="0"/>
              <a:t>а</a:t>
            </a:r>
            <a:r>
              <a:rPr sz="7400" dirty="0"/>
              <a:t>»,</a:t>
            </a:r>
            <a:r>
              <a:rPr lang="ru-RU" sz="7400" dirty="0"/>
              <a:t> </a:t>
            </a:r>
            <a:r>
              <a:rPr sz="7400" dirty="0"/>
              <a:t>«ОБЖ»</a:t>
            </a:r>
            <a:r>
              <a:rPr lang="ru-RU" sz="7400" dirty="0"/>
              <a:t> и предметной области «Технология»</a:t>
            </a:r>
            <a:r>
              <a:rPr sz="7400" dirty="0"/>
              <a:t>)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defRPr sz="2000"/>
            </a:pPr>
            <a:r>
              <a:rPr lang="ru-RU" sz="7400" b="1" dirty="0"/>
              <a:t>Открытое пространство (помещение)</a:t>
            </a:r>
            <a:r>
              <a:rPr sz="7400" b="1" dirty="0"/>
              <a:t> </a:t>
            </a:r>
            <a:r>
              <a:rPr sz="7400" b="1" dirty="0" err="1"/>
              <a:t>для</a:t>
            </a:r>
            <a:r>
              <a:rPr sz="7400" b="1" dirty="0"/>
              <a:t> проектной деятельности</a:t>
            </a:r>
            <a:r>
              <a:rPr lang="ru-RU" sz="7400" dirty="0"/>
              <a:t>.</a:t>
            </a:r>
          </a:p>
          <a:p>
            <a:pPr marL="0" indent="0" algn="just">
              <a:lnSpc>
                <a:spcPct val="100000"/>
              </a:lnSpc>
              <a:buClr>
                <a:srgbClr val="FF0000"/>
              </a:buClr>
              <a:buNone/>
              <a:defRPr sz="2000"/>
            </a:pPr>
            <a:r>
              <a:rPr lang="ru-RU" sz="7400" dirty="0"/>
              <a:t>Допускается комбинирование функциональных зон в одном помещении</a:t>
            </a:r>
            <a:r>
              <a:rPr sz="7400" dirty="0"/>
              <a:t> </a:t>
            </a:r>
            <a:r>
              <a:rPr lang="ru-RU" sz="7400" dirty="0"/>
              <a:t>с учетом необходимости обеспечения единовременной реализации образовательных программ по направлениям.</a:t>
            </a:r>
          </a:p>
          <a:p>
            <a:pPr marL="0" indent="0" algn="just">
              <a:lnSpc>
                <a:spcPct val="100000"/>
              </a:lnSpc>
              <a:buClr>
                <a:srgbClr val="FF0000"/>
              </a:buClr>
              <a:buNone/>
              <a:defRPr sz="2000"/>
            </a:pPr>
            <a:r>
              <a:rPr lang="ru-RU" sz="7400" dirty="0"/>
              <a:t>Помещение для проектной деятельности </a:t>
            </a:r>
            <a:r>
              <a:rPr lang="ru-RU" sz="7400" dirty="0" err="1"/>
              <a:t>зонируется</a:t>
            </a:r>
            <a:r>
              <a:rPr lang="ru-RU" sz="7400" dirty="0"/>
              <a:t> по принципу зоны коллективной работы, включающей шахматную гостиную, </a:t>
            </a:r>
            <a:r>
              <a:rPr lang="ru-RU" sz="7400" dirty="0" err="1"/>
              <a:t>медиазону</a:t>
            </a:r>
            <a:r>
              <a:rPr lang="ru-RU" sz="7400" dirty="0"/>
              <a:t> и (или) </a:t>
            </a:r>
            <a:r>
              <a:rPr lang="ru-RU" sz="7400" dirty="0" err="1"/>
              <a:t>медиатеку</a:t>
            </a:r>
            <a:r>
              <a:rPr lang="ru-RU" dirty="0"/>
              <a:t>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866645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358706-9CB8-46A0-AADC-CF8324646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693" y="1864177"/>
            <a:ext cx="7153275" cy="4048125"/>
          </a:xfrm>
          <a:prstGeom prst="rect">
            <a:avLst/>
          </a:prstGeom>
        </p:spPr>
      </p:pic>
      <p:sp>
        <p:nvSpPr>
          <p:cNvPr id="12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278038"/>
            <a:ext cx="8053614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Фирменный стиль</a:t>
            </a:r>
          </a:p>
        </p:txBody>
      </p:sp>
      <p:sp>
        <p:nvSpPr>
          <p:cNvPr id="127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0" y="1431925"/>
            <a:ext cx="12192000" cy="4938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SzTx/>
              <a:buNone/>
              <a:defRPr sz="2000"/>
            </a:lvl1pPr>
          </a:lstStyle>
          <a:p>
            <a:pPr algn="ctr"/>
            <a:r>
              <a:rPr lang="ru-RU" dirty="0"/>
              <a:t>Цветовая схема</a:t>
            </a:r>
          </a:p>
        </p:txBody>
      </p:sp>
    </p:spTree>
    <p:extLst>
      <p:ext uri="{BB962C8B-B14F-4D97-AF65-F5344CB8AC3E}">
        <p14:creationId xmlns:p14="http://schemas.microsoft.com/office/powerpoint/2010/main" val="370216185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11746497" y="6362699"/>
            <a:ext cx="343903" cy="3581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12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278038"/>
            <a:ext cx="8053614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Фирменный стиль</a:t>
            </a:r>
          </a:p>
        </p:txBody>
      </p:sp>
      <p:sp>
        <p:nvSpPr>
          <p:cNvPr id="127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1155699" y="1431925"/>
            <a:ext cx="9101485" cy="968375"/>
          </a:xfrm>
          <a:prstGeom prst="rect">
            <a:avLst/>
          </a:prstGeom>
        </p:spPr>
        <p:txBody>
          <a:bodyPr/>
          <a:lstStyle>
            <a:lvl1pPr marL="0" indent="0" algn="just">
              <a:buSzTx/>
              <a:buNone/>
              <a:defRPr sz="2000"/>
            </a:lvl1pPr>
          </a:lstStyle>
          <a:p>
            <a:r>
              <a:t>Символика проекта и правила ее использования в различных задачах по оформлению печатной, цифровой, сувенирной и прочей продукции описаны в кратком руководстве по фирменному стилю.</a:t>
            </a:r>
          </a:p>
        </p:txBody>
      </p:sp>
      <p:pic>
        <p:nvPicPr>
          <p:cNvPr id="128" name="Рисунок 2" descr="Рисунок 2"/>
          <p:cNvPicPr>
            <a:picLocks noChangeAspect="1"/>
          </p:cNvPicPr>
          <p:nvPr/>
        </p:nvPicPr>
        <p:blipFill>
          <a:blip r:embed="rId2"/>
          <a:srcRect b="60386"/>
          <a:stretch>
            <a:fillRect/>
          </a:stretch>
        </p:blipFill>
        <p:spPr>
          <a:xfrm>
            <a:off x="1176338" y="3106058"/>
            <a:ext cx="3295224" cy="1262744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Объект 2"/>
          <p:cNvSpPr txBox="1"/>
          <p:nvPr/>
        </p:nvSpPr>
        <p:spPr>
          <a:xfrm>
            <a:off x="1175657" y="2569030"/>
            <a:ext cx="2510974" cy="492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000"/>
              </a:spcBef>
              <a:defRPr sz="14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Основной логотип </a:t>
            </a:r>
            <a:br/>
            <a:r>
              <a:t>и вспомогательные версии</a:t>
            </a:r>
          </a:p>
        </p:txBody>
      </p:sp>
      <p:sp>
        <p:nvSpPr>
          <p:cNvPr id="130" name="Объект 2"/>
          <p:cNvSpPr txBox="1"/>
          <p:nvPr/>
        </p:nvSpPr>
        <p:spPr>
          <a:xfrm>
            <a:off x="4804230" y="2554515"/>
            <a:ext cx="2993571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000"/>
              </a:spcBef>
              <a:defRPr sz="14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Декоративные элементы</a:t>
            </a:r>
          </a:p>
        </p:txBody>
      </p:sp>
      <p:pic>
        <p:nvPicPr>
          <p:cNvPr id="131" name="Рисунок 24" descr="Рисунок 24"/>
          <p:cNvPicPr>
            <a:picLocks noChangeAspect="1"/>
          </p:cNvPicPr>
          <p:nvPr/>
        </p:nvPicPr>
        <p:blipFill>
          <a:blip r:embed="rId2"/>
          <a:srcRect t="52817" r="36154" b="22140"/>
          <a:stretch>
            <a:fillRect/>
          </a:stretch>
        </p:blipFill>
        <p:spPr>
          <a:xfrm>
            <a:off x="1210657" y="4390328"/>
            <a:ext cx="1552575" cy="589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Рисунок 25" descr="Рисунок 25"/>
          <p:cNvPicPr>
            <a:picLocks noChangeAspect="1"/>
          </p:cNvPicPr>
          <p:nvPr/>
        </p:nvPicPr>
        <p:blipFill>
          <a:blip r:embed="rId2"/>
          <a:srcRect t="84234" r="44522"/>
          <a:stretch>
            <a:fillRect/>
          </a:stretch>
        </p:blipFill>
        <p:spPr>
          <a:xfrm>
            <a:off x="2999374" y="4540279"/>
            <a:ext cx="1349069" cy="370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Рисунок 4" descr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198" y="4973620"/>
            <a:ext cx="3065735" cy="539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Рисунок 6" descr="Рисунок 6"/>
          <p:cNvPicPr>
            <a:picLocks noChangeAspect="1"/>
          </p:cNvPicPr>
          <p:nvPr/>
        </p:nvPicPr>
        <p:blipFill>
          <a:blip r:embed="rId4"/>
          <a:srcRect b="55431"/>
          <a:stretch>
            <a:fillRect/>
          </a:stretch>
        </p:blipFill>
        <p:spPr>
          <a:xfrm>
            <a:off x="1175657" y="5756950"/>
            <a:ext cx="1566489" cy="714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Рисунок 30" descr="Рисунок 30"/>
          <p:cNvPicPr>
            <a:picLocks noChangeAspect="1"/>
          </p:cNvPicPr>
          <p:nvPr/>
        </p:nvPicPr>
        <p:blipFill>
          <a:blip r:embed="rId4"/>
          <a:srcRect t="55922"/>
          <a:stretch>
            <a:fillRect/>
          </a:stretch>
        </p:blipFill>
        <p:spPr>
          <a:xfrm>
            <a:off x="2889397" y="5775528"/>
            <a:ext cx="1566490" cy="7069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8" name="Группа 14"/>
          <p:cNvGrpSpPr/>
          <p:nvPr/>
        </p:nvGrpSpPr>
        <p:grpSpPr>
          <a:xfrm>
            <a:off x="4815115" y="3133724"/>
            <a:ext cx="2757261" cy="3314676"/>
            <a:chOff x="0" y="0"/>
            <a:chExt cx="2757260" cy="3314674"/>
          </a:xfrm>
        </p:grpSpPr>
        <p:pic>
          <p:nvPicPr>
            <p:cNvPr id="136" name="Рисунок 10" descr="Рисунок 10"/>
            <p:cNvPicPr>
              <a:picLocks noChangeAspect="1"/>
            </p:cNvPicPr>
            <p:nvPr/>
          </p:nvPicPr>
          <p:blipFill>
            <a:blip r:embed="rId5"/>
            <a:srcRect t="13947" b="13296"/>
            <a:stretch>
              <a:fillRect/>
            </a:stretch>
          </p:blipFill>
          <p:spPr>
            <a:xfrm>
              <a:off x="0" y="0"/>
              <a:ext cx="2757260" cy="14099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Рисунок 12" descr="Рисунок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382" y="1513126"/>
              <a:ext cx="2641879" cy="18015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9" name="Объект 2"/>
          <p:cNvSpPr txBox="1"/>
          <p:nvPr/>
        </p:nvSpPr>
        <p:spPr>
          <a:xfrm>
            <a:off x="8014155" y="2529115"/>
            <a:ext cx="2399846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000"/>
              </a:spcBef>
              <a:defRPr sz="14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Варианты вывесок</a:t>
            </a:r>
          </a:p>
        </p:txBody>
      </p:sp>
      <p:pic>
        <p:nvPicPr>
          <p:cNvPr id="140" name="Рисунок 16" descr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6278" y="3149600"/>
            <a:ext cx="1350798" cy="1168400"/>
          </a:xfrm>
          <a:prstGeom prst="rect">
            <a:avLst/>
          </a:prstGeom>
          <a:ln>
            <a:solidFill>
              <a:srgbClr val="808080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41" name="Рисунок 18" descr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5775" y="4486275"/>
            <a:ext cx="3578225" cy="1336532"/>
          </a:xfrm>
          <a:prstGeom prst="rect">
            <a:avLst/>
          </a:prstGeom>
          <a:ln>
            <a:solidFill>
              <a:srgbClr val="808080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42" name="Рисунок 20" descr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0725" y="3136900"/>
            <a:ext cx="2022475" cy="1201588"/>
          </a:xfrm>
          <a:prstGeom prst="rect">
            <a:avLst/>
          </a:prstGeom>
          <a:ln>
            <a:solidFill>
              <a:srgbClr val="808080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341655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F6C794C0-892F-4110-AD28-ADBBDDD74EBC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695738"/>
            <a:ext cx="10515600" cy="825984"/>
          </a:xfrm>
        </p:spPr>
        <p:txBody>
          <a:bodyPr anchor="t">
            <a:no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Учебный кабинет  в дизайн-макете Ленинградской области</a:t>
            </a:r>
            <a:endParaRPr lang="ru-RU" sz="2400" b="0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78" y="2242878"/>
            <a:ext cx="5113992" cy="36146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699" y="2243225"/>
            <a:ext cx="5108787" cy="361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8044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F6C794C0-892F-4110-AD28-ADBBDDD74EBC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0" y="695738"/>
            <a:ext cx="10515600" cy="825984"/>
          </a:xfrm>
        </p:spPr>
        <p:txBody>
          <a:bodyPr anchor="t">
            <a:no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Помещение для проектной деятельности</a:t>
            </a:r>
            <a:r>
              <a:rPr lang="en-US" sz="1800" dirty="0">
                <a:solidFill>
                  <a:schemeClr val="tx2"/>
                </a:solidFill>
              </a:rPr>
              <a:t/>
            </a:r>
            <a:br>
              <a:rPr lang="en-US" sz="1800" dirty="0">
                <a:solidFill>
                  <a:schemeClr val="tx2"/>
                </a:solidFill>
              </a:rPr>
            </a:br>
            <a:endParaRPr lang="ru-RU" sz="1800" b="0" dirty="0">
              <a:solidFill>
                <a:schemeClr val="tx2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47" y="2247753"/>
            <a:ext cx="5116443" cy="36163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424" y="2236305"/>
            <a:ext cx="5133930" cy="362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8835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427"/>
            <a:ext cx="12714514" cy="7017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20336" y="6454995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93870157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9"/>
            <a:ext cx="224023" cy="3581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52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292552"/>
            <a:ext cx="7955973" cy="952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ru-RU" dirty="0"/>
              <a:t>Инфраструктура </a:t>
            </a:r>
            <a:r>
              <a:rPr lang="ru-RU" sz="2400" dirty="0"/>
              <a:t>- пример Свердловской области</a:t>
            </a:r>
            <a:endParaRPr sz="2400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F450C77-8F1F-4DE2-B2A2-B6A9CFB57EB3}"/>
              </a:ext>
            </a:extLst>
          </p:cNvPr>
          <p:cNvGrpSpPr/>
          <p:nvPr/>
        </p:nvGrpSpPr>
        <p:grpSpPr>
          <a:xfrm>
            <a:off x="1097333" y="1156252"/>
            <a:ext cx="10769045" cy="5409196"/>
            <a:chOff x="983073" y="1281327"/>
            <a:chExt cx="9248401" cy="4645390"/>
          </a:xfrm>
        </p:grpSpPr>
        <p:pic>
          <p:nvPicPr>
            <p:cNvPr id="5" name="Рисунок 4" descr="Изображение выглядит как пол, внутренний, стол, потолок&#10;&#10;Автоматически созданное описание">
              <a:extLst>
                <a:ext uri="{FF2B5EF4-FFF2-40B4-BE49-F238E27FC236}">
                  <a16:creationId xmlns:a16="http://schemas.microsoft.com/office/drawing/2014/main" id="{C093F4A0-F27D-41B4-9E28-5A6B046A8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0413" y="3638119"/>
              <a:ext cx="3051464" cy="2288598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ол, внутренний, потолок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431D68B9-0FCD-41A9-8BF8-93AEFE64D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933"/>
            <a:stretch/>
          </p:blipFill>
          <p:spPr>
            <a:xfrm>
              <a:off x="7605172" y="1281328"/>
              <a:ext cx="2626302" cy="228859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внутренний, пол, потолок, стол&#10;&#10;Автоматически созданное описание">
              <a:extLst>
                <a:ext uri="{FF2B5EF4-FFF2-40B4-BE49-F238E27FC236}">
                  <a16:creationId xmlns:a16="http://schemas.microsoft.com/office/drawing/2014/main" id="{C60DA8E9-97EE-4153-B582-C2241391F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0412" y="1281327"/>
              <a:ext cx="3051463" cy="2288598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стол, внутренний, пол, зд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EEFBAA0-E00A-4257-BAD1-C52E4E731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073" y="1281327"/>
              <a:ext cx="3484042" cy="4645390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внутренний, потолок, стена, пол&#10;&#10;Автоматически созданное описание">
              <a:extLst>
                <a:ext uri="{FF2B5EF4-FFF2-40B4-BE49-F238E27FC236}">
                  <a16:creationId xmlns:a16="http://schemas.microsoft.com/office/drawing/2014/main" id="{366DB4C2-67CF-4354-B999-3727D35B05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93" b="12450"/>
            <a:stretch/>
          </p:blipFill>
          <p:spPr>
            <a:xfrm>
              <a:off x="7605172" y="3638118"/>
              <a:ext cx="2626302" cy="22885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18810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135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5426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" y="0"/>
            <a:ext cx="12175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7977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11866378" y="6362699"/>
            <a:ext cx="224023" cy="358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42" name="Заголовок 1"/>
          <p:cNvSpPr txBox="1"/>
          <p:nvPr/>
        </p:nvSpPr>
        <p:spPr>
          <a:xfrm>
            <a:off x="1138044" y="1216287"/>
            <a:ext cx="10888856" cy="1643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 algn="just">
              <a:lnSpc>
                <a:spcPct val="9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800" dirty="0" err="1"/>
              <a:t>Вхождение</a:t>
            </a:r>
            <a:r>
              <a:rPr sz="2800" dirty="0"/>
              <a:t> РФ к 2024 </a:t>
            </a:r>
            <a:r>
              <a:rPr sz="2800" dirty="0" err="1"/>
              <a:t>году</a:t>
            </a:r>
            <a:r>
              <a:rPr sz="2800" dirty="0"/>
              <a:t> в ТОП10 </a:t>
            </a:r>
            <a:r>
              <a:rPr sz="2800" dirty="0" err="1"/>
              <a:t>стран</a:t>
            </a:r>
            <a:r>
              <a:rPr sz="2800" dirty="0"/>
              <a:t> </a:t>
            </a:r>
            <a:r>
              <a:rPr sz="2800" dirty="0" err="1"/>
              <a:t>мира</a:t>
            </a:r>
            <a:r>
              <a:rPr sz="2800" dirty="0"/>
              <a:t> по </a:t>
            </a:r>
            <a:r>
              <a:rPr sz="2800" dirty="0" err="1"/>
              <a:t>качеству</a:t>
            </a:r>
            <a:r>
              <a:rPr sz="2800" dirty="0"/>
              <a:t> общего образования, </a:t>
            </a:r>
            <a:r>
              <a:rPr sz="2800" dirty="0" err="1"/>
              <a:t>воспитания</a:t>
            </a:r>
            <a:r>
              <a:rPr sz="2800" dirty="0"/>
              <a:t> </a:t>
            </a:r>
            <a:r>
              <a:rPr sz="2800" dirty="0" err="1"/>
              <a:t>гармонично</a:t>
            </a:r>
            <a:r>
              <a:rPr sz="2800" dirty="0"/>
              <a:t> </a:t>
            </a:r>
            <a:r>
              <a:rPr sz="2800" dirty="0" err="1"/>
              <a:t>развитой</a:t>
            </a:r>
            <a:r>
              <a:rPr sz="2800" dirty="0"/>
              <a:t> и </a:t>
            </a:r>
            <a:r>
              <a:rPr sz="2800" dirty="0" err="1"/>
              <a:t>социально</a:t>
            </a:r>
            <a:r>
              <a:rPr sz="2800" dirty="0"/>
              <a:t> </a:t>
            </a:r>
            <a:r>
              <a:rPr sz="2800" dirty="0" err="1"/>
              <a:t>ответственной</a:t>
            </a:r>
            <a:r>
              <a:rPr sz="2800" dirty="0"/>
              <a:t> </a:t>
            </a:r>
            <a:r>
              <a:rPr sz="2800" dirty="0" err="1"/>
              <a:t>личности</a:t>
            </a:r>
            <a:r>
              <a:rPr sz="2800" dirty="0"/>
              <a:t>, </a:t>
            </a:r>
            <a:r>
              <a:rPr sz="2800" dirty="0" err="1"/>
              <a:t>посредством</a:t>
            </a:r>
            <a:r>
              <a:rPr sz="2800" dirty="0"/>
              <a:t> </a:t>
            </a:r>
            <a:r>
              <a:rPr sz="2800" dirty="0" err="1"/>
              <a:t>обновления</a:t>
            </a:r>
            <a:r>
              <a:rPr sz="2800" dirty="0"/>
              <a:t> </a:t>
            </a:r>
            <a:r>
              <a:rPr sz="2800" b="1" dirty="0" err="1"/>
              <a:t>содержания</a:t>
            </a:r>
            <a:r>
              <a:rPr sz="2800" b="1" dirty="0"/>
              <a:t>, технологий и </a:t>
            </a:r>
            <a:r>
              <a:rPr sz="2800" b="1" dirty="0" err="1"/>
              <a:t>методов</a:t>
            </a:r>
            <a:r>
              <a:rPr sz="2800" b="1" dirty="0"/>
              <a:t> </a:t>
            </a:r>
            <a:r>
              <a:rPr sz="2800" b="1" dirty="0" err="1"/>
              <a:t>обучения</a:t>
            </a:r>
            <a:r>
              <a:rPr sz="2800" dirty="0"/>
              <a:t> </a:t>
            </a:r>
          </a:p>
        </p:txBody>
      </p:sp>
      <p:graphicFrame>
        <p:nvGraphicFramePr>
          <p:cNvPr id="43" name="Таблица 6"/>
          <p:cNvGraphicFramePr/>
          <p:nvPr>
            <p:extLst>
              <p:ext uri="{D42A27DB-BD31-4B8C-83A1-F6EECF244321}">
                <p14:modId xmlns:p14="http://schemas.microsoft.com/office/powerpoint/2010/main" val="791956267"/>
              </p:ext>
            </p:extLst>
          </p:nvPr>
        </p:nvGraphicFramePr>
        <p:xfrm>
          <a:off x="1138044" y="3049031"/>
          <a:ext cx="8889999" cy="311404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963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3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3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год</a:t>
                      </a:r>
                    </a:p>
                  </a:txBody>
                  <a:tcPr marL="45720" marR="45720" horzOverflow="overflow"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Количество школ</a:t>
                      </a:r>
                    </a:p>
                  </a:txBody>
                  <a:tcPr marL="45720" marR="45720" horzOverflow="overflow"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Охват учащихся, тыс</a:t>
                      </a:r>
                    </a:p>
                  </a:txBody>
                  <a:tcPr marL="45720" marR="45720" horzOverflow="overflow">
                    <a:solidFill>
                      <a:srgbClr val="33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2019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2049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100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2020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2951/</a:t>
                      </a:r>
                      <a:r>
                        <a:rPr sz="2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5000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250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2021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3000/</a:t>
                      </a:r>
                      <a:r>
                        <a:rPr sz="2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8000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400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2022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3000/</a:t>
                      </a:r>
                      <a:r>
                        <a:rPr sz="2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11 000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550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2023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2500/</a:t>
                      </a:r>
                      <a:r>
                        <a:rPr sz="2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13 500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2400">
                          <a:latin typeface="Arial"/>
                          <a:ea typeface="Arial"/>
                          <a:cs typeface="Arial"/>
                          <a:sym typeface="Arial"/>
                        </a:rPr>
                        <a:t>700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2024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16 000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24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800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4" name="Заголовок 1"/>
          <p:cNvSpPr txBox="1"/>
          <p:nvPr/>
        </p:nvSpPr>
        <p:spPr>
          <a:xfrm>
            <a:off x="1138043" y="166540"/>
            <a:ext cx="9167099" cy="867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err="1"/>
              <a:t>Цель</a:t>
            </a:r>
            <a:r>
              <a:rPr dirty="0"/>
              <a:t> </a:t>
            </a:r>
            <a:r>
              <a:rPr dirty="0" err="1"/>
              <a:t>федерального</a:t>
            </a:r>
            <a:r>
              <a:rPr dirty="0"/>
              <a:t> </a:t>
            </a:r>
            <a:r>
              <a:rPr dirty="0" err="1"/>
              <a:t>проекта</a:t>
            </a:r>
            <a:r>
              <a:rPr dirty="0"/>
              <a:t> </a:t>
            </a:r>
            <a:br>
              <a:rPr dirty="0"/>
            </a:br>
            <a:r>
              <a:rPr dirty="0"/>
              <a:t>«</a:t>
            </a:r>
            <a:r>
              <a:rPr dirty="0" err="1"/>
              <a:t>Современная</a:t>
            </a:r>
            <a:r>
              <a:rPr dirty="0"/>
              <a:t> школа»</a:t>
            </a:r>
          </a:p>
        </p:txBody>
      </p:sp>
    </p:spTree>
    <p:extLst>
      <p:ext uri="{BB962C8B-B14F-4D97-AF65-F5344CB8AC3E}">
        <p14:creationId xmlns:p14="http://schemas.microsoft.com/office/powerpoint/2010/main" val="121101802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48567"/>
            <a:ext cx="9236529" cy="721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4462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Пример несоответствия требованиям фирменного стиля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381395"/>
            <a:ext cx="8160026" cy="529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517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Пример несоответствия требованиям фирменного стиля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212008"/>
            <a:ext cx="8898835" cy="557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1973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9192" y="299656"/>
            <a:ext cx="8053614" cy="9175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Пример несоответствия требованиям фирменного стиля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23703"/>
            <a:ext cx="10515599" cy="516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4046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9192" y="315188"/>
            <a:ext cx="8053614" cy="9175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Пример несоответствия требованиям фирменного стиля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74088"/>
            <a:ext cx="10515600" cy="553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9832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746496" y="6362700"/>
            <a:ext cx="343902" cy="35813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sp>
        <p:nvSpPr>
          <p:cNvPr id="176" name="Заголовок 1"/>
          <p:cNvSpPr txBox="1">
            <a:spLocks noGrp="1"/>
          </p:cNvSpPr>
          <p:nvPr>
            <p:ph type="title"/>
          </p:nvPr>
        </p:nvSpPr>
        <p:spPr>
          <a:xfrm>
            <a:off x="852148" y="113278"/>
            <a:ext cx="9248143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Образовательные программы по уроку технологии</a:t>
            </a:r>
          </a:p>
        </p:txBody>
      </p:sp>
      <p:pic>
        <p:nvPicPr>
          <p:cNvPr id="177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4764" y="942108"/>
            <a:ext cx="9982472" cy="58293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07554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746496" y="6362700"/>
            <a:ext cx="343902" cy="35813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sp>
        <p:nvSpPr>
          <p:cNvPr id="180" name="Заголовок 1"/>
          <p:cNvSpPr txBox="1">
            <a:spLocks noGrp="1"/>
          </p:cNvSpPr>
          <p:nvPr>
            <p:ph type="title"/>
          </p:nvPr>
        </p:nvSpPr>
        <p:spPr>
          <a:xfrm>
            <a:off x="852148" y="113278"/>
            <a:ext cx="9248143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Образовательные программы по уроку технологии</a:t>
            </a:r>
          </a:p>
        </p:txBody>
      </p:sp>
      <p:pic>
        <p:nvPicPr>
          <p:cNvPr id="181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6544" y="875241"/>
            <a:ext cx="4055264" cy="5711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18358" y="875241"/>
            <a:ext cx="4018203" cy="5711826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154054" y="2099554"/>
            <a:ext cx="2633998" cy="4297721"/>
          </a:xfrm>
          <a:prstGeom prst="rect">
            <a:avLst/>
          </a:prstGeo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2900"/>
              </a:spcBef>
              <a:buSzTx/>
              <a:buNone/>
              <a:defRPr sz="2000" b="1"/>
            </a:pPr>
            <a:r>
              <a:t>5 кейсов</a:t>
            </a:r>
          </a:p>
          <a:p>
            <a:pPr marL="0" indent="0" algn="just">
              <a:lnSpc>
                <a:spcPct val="100000"/>
              </a:lnSpc>
              <a:spcBef>
                <a:spcPts val="2900"/>
              </a:spcBef>
              <a:buSzTx/>
              <a:buNone/>
              <a:defRPr sz="2000"/>
            </a:pPr>
            <a:r>
              <a:t>Дизайн-анализ</a:t>
            </a:r>
          </a:p>
          <a:p>
            <a:pPr marL="0" indent="0" algn="just">
              <a:lnSpc>
                <a:spcPct val="100000"/>
              </a:lnSpc>
              <a:spcBef>
                <a:spcPts val="2900"/>
              </a:spcBef>
              <a:buSzTx/>
              <a:buNone/>
              <a:defRPr sz="2000"/>
            </a:pPr>
            <a:r>
              <a:t>Формообразование</a:t>
            </a:r>
          </a:p>
          <a:p>
            <a:pPr marL="0" indent="0" algn="just">
              <a:lnSpc>
                <a:spcPct val="100000"/>
              </a:lnSpc>
              <a:spcBef>
                <a:spcPts val="2900"/>
              </a:spcBef>
              <a:buSzTx/>
              <a:buNone/>
              <a:defRPr sz="2000"/>
            </a:pPr>
            <a:r>
              <a:t>Дизайн-исследование</a:t>
            </a:r>
          </a:p>
          <a:p>
            <a:pPr marL="0" indent="0" algn="just">
              <a:lnSpc>
                <a:spcPct val="100000"/>
              </a:lnSpc>
              <a:spcBef>
                <a:spcPts val="2900"/>
              </a:spcBef>
              <a:buSzTx/>
              <a:buNone/>
              <a:defRPr sz="2000"/>
            </a:pPr>
            <a:r>
              <a:t>Трехмерная графика</a:t>
            </a:r>
          </a:p>
        </p:txBody>
      </p:sp>
      <p:sp>
        <p:nvSpPr>
          <p:cNvPr id="184" name="Объект 2"/>
          <p:cNvSpPr txBox="1"/>
          <p:nvPr/>
        </p:nvSpPr>
        <p:spPr>
          <a:xfrm>
            <a:off x="9711472" y="2099554"/>
            <a:ext cx="2405549" cy="4297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 algn="just">
              <a:spcBef>
                <a:spcPts val="2900"/>
              </a:spcBef>
              <a:buFont typeface="Arial"/>
              <a:defRPr sz="20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 кейса</a:t>
            </a:r>
          </a:p>
          <a:p>
            <a:pPr algn="just">
              <a:spcBef>
                <a:spcPts val="2900"/>
              </a:spcBef>
              <a:buFont typeface="Arial"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Разработка приложений VR/AR</a:t>
            </a:r>
          </a:p>
          <a:p>
            <a:pPr algn="just">
              <a:spcBef>
                <a:spcPts val="2900"/>
              </a:spcBef>
              <a:buFont typeface="Arial"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Сборка VR очков</a:t>
            </a:r>
          </a:p>
          <a:p>
            <a:pPr algn="just">
              <a:spcBef>
                <a:spcPts val="2900"/>
              </a:spcBef>
              <a:buFont typeface="Arial"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Графические интерфейсы UI/UX</a:t>
            </a:r>
          </a:p>
          <a:p>
            <a:pPr algn="just">
              <a:spcBef>
                <a:spcPts val="2900"/>
              </a:spcBef>
              <a:buFont typeface="Arial"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Программирование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30169444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746496" y="6362700"/>
            <a:ext cx="343902" cy="35813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sp>
        <p:nvSpPr>
          <p:cNvPr id="187" name="Заголовок 1"/>
          <p:cNvSpPr txBox="1">
            <a:spLocks noGrp="1"/>
          </p:cNvSpPr>
          <p:nvPr>
            <p:ph type="title"/>
          </p:nvPr>
        </p:nvSpPr>
        <p:spPr>
          <a:xfrm>
            <a:off x="852148" y="113278"/>
            <a:ext cx="9248143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Образовательные программы по уроку технологии</a:t>
            </a:r>
          </a:p>
        </p:txBody>
      </p:sp>
      <p:pic>
        <p:nvPicPr>
          <p:cNvPr id="188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3403" y="1044820"/>
            <a:ext cx="4010305" cy="5681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60491" y="1037349"/>
            <a:ext cx="4010305" cy="5696757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154054" y="2099554"/>
            <a:ext cx="2311404" cy="4297721"/>
          </a:xfrm>
          <a:prstGeom prst="rect">
            <a:avLst/>
          </a:prstGeom>
        </p:spPr>
        <p:txBody>
          <a:bodyPr/>
          <a:lstStyle/>
          <a:p>
            <a:pPr marL="0" indent="0" algn="just" defTabSz="749808">
              <a:lnSpc>
                <a:spcPct val="100000"/>
              </a:lnSpc>
              <a:spcBef>
                <a:spcPts val="2300"/>
              </a:spcBef>
              <a:buSzTx/>
              <a:buNone/>
              <a:defRPr sz="1640" b="1"/>
            </a:pPr>
            <a:r>
              <a:t>3 кейса</a:t>
            </a:r>
          </a:p>
          <a:p>
            <a:pPr marL="0" indent="0" algn="just" defTabSz="749808">
              <a:lnSpc>
                <a:spcPct val="100000"/>
              </a:lnSpc>
              <a:spcBef>
                <a:spcPts val="2300"/>
              </a:spcBef>
              <a:buSzTx/>
              <a:buNone/>
              <a:defRPr sz="1640"/>
            </a:pPr>
            <a:r>
              <a:t>Аэрофотосъемка</a:t>
            </a:r>
          </a:p>
          <a:p>
            <a:pPr marL="0" indent="0" algn="just" defTabSz="749808">
              <a:lnSpc>
                <a:spcPct val="100000"/>
              </a:lnSpc>
              <a:spcBef>
                <a:spcPts val="2300"/>
              </a:spcBef>
              <a:buSzTx/>
              <a:buNone/>
              <a:defRPr sz="1640"/>
            </a:pPr>
            <a:r>
              <a:t>Работа навигационных систем</a:t>
            </a:r>
          </a:p>
          <a:p>
            <a:pPr marL="0" indent="0" algn="just" defTabSz="749808">
              <a:lnSpc>
                <a:spcPct val="100000"/>
              </a:lnSpc>
              <a:spcBef>
                <a:spcPts val="2300"/>
              </a:spcBef>
              <a:buSzTx/>
              <a:buNone/>
              <a:defRPr sz="1640"/>
            </a:pPr>
            <a:r>
              <a:t>Работа с пространственными данными</a:t>
            </a:r>
          </a:p>
          <a:p>
            <a:pPr marL="0" indent="0" algn="just" defTabSz="749808">
              <a:lnSpc>
                <a:spcPct val="100000"/>
              </a:lnSpc>
              <a:spcBef>
                <a:spcPts val="2300"/>
              </a:spcBef>
              <a:buSzTx/>
              <a:buNone/>
              <a:defRPr sz="1640"/>
            </a:pPr>
            <a:r>
              <a:t>Картографические сервисы</a:t>
            </a:r>
          </a:p>
        </p:txBody>
      </p:sp>
      <p:sp>
        <p:nvSpPr>
          <p:cNvPr id="191" name="Объект 2"/>
          <p:cNvSpPr txBox="1"/>
          <p:nvPr/>
        </p:nvSpPr>
        <p:spPr>
          <a:xfrm>
            <a:off x="9881136" y="2099554"/>
            <a:ext cx="2198163" cy="4297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 algn="just" defTabSz="841247">
              <a:spcBef>
                <a:spcPts val="2600"/>
              </a:spcBef>
              <a:buFont typeface="Arial"/>
              <a:defRPr sz="184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 кейса</a:t>
            </a:r>
          </a:p>
          <a:p>
            <a:pPr algn="just" defTabSz="841247">
              <a:spcBef>
                <a:spcPts val="2600"/>
              </a:spcBef>
              <a:buFont typeface="Arial"/>
              <a:defRPr sz="184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Навыки полета</a:t>
            </a:r>
          </a:p>
          <a:p>
            <a:pPr algn="just" defTabSz="841247">
              <a:spcBef>
                <a:spcPts val="2600"/>
              </a:spcBef>
              <a:buFont typeface="Arial"/>
              <a:defRPr sz="184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Программирование на Python</a:t>
            </a:r>
          </a:p>
          <a:p>
            <a:pPr algn="just" defTabSz="841247">
              <a:spcBef>
                <a:spcPts val="2600"/>
              </a:spcBef>
              <a:buFont typeface="Arial"/>
              <a:defRPr sz="184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Распознавание объектов</a:t>
            </a:r>
          </a:p>
          <a:p>
            <a:pPr algn="just" defTabSz="841247">
              <a:spcBef>
                <a:spcPts val="2600"/>
              </a:spcBef>
              <a:buFont typeface="Arial"/>
              <a:defRPr sz="184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Программирование интернета вещей</a:t>
            </a:r>
          </a:p>
        </p:txBody>
      </p:sp>
    </p:spTree>
    <p:extLst>
      <p:ext uri="{BB962C8B-B14F-4D97-AF65-F5344CB8AC3E}">
        <p14:creationId xmlns:p14="http://schemas.microsoft.com/office/powerpoint/2010/main" val="18390234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81" y="6362700"/>
            <a:ext cx="224018" cy="3581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sp>
        <p:nvSpPr>
          <p:cNvPr id="60" name="Заголовок 1"/>
          <p:cNvSpPr txBox="1">
            <a:spLocks noGrp="1"/>
          </p:cNvSpPr>
          <p:nvPr>
            <p:ph type="title"/>
          </p:nvPr>
        </p:nvSpPr>
        <p:spPr>
          <a:xfrm>
            <a:off x="852147" y="113278"/>
            <a:ext cx="9248145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Образовательные программы по информатике</a:t>
            </a:r>
          </a:p>
        </p:txBody>
      </p:sp>
      <p:pic>
        <p:nvPicPr>
          <p:cNvPr id="61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3972" y="857250"/>
            <a:ext cx="10584056" cy="595353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81801106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81" y="6362700"/>
            <a:ext cx="224018" cy="35813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sp>
        <p:nvSpPr>
          <p:cNvPr id="64" name="Заголовок 1"/>
          <p:cNvSpPr txBox="1">
            <a:spLocks noGrp="1"/>
          </p:cNvSpPr>
          <p:nvPr>
            <p:ph type="title"/>
          </p:nvPr>
        </p:nvSpPr>
        <p:spPr>
          <a:xfrm>
            <a:off x="852147" y="113278"/>
            <a:ext cx="9248145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Образовательные программы по информатике</a:t>
            </a:r>
          </a:p>
        </p:txBody>
      </p:sp>
      <p:pic>
        <p:nvPicPr>
          <p:cNvPr id="65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9674" y="857250"/>
            <a:ext cx="10332652" cy="58121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1998878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7"/>
          <p:cNvSpPr txBox="1">
            <a:spLocks noGrp="1"/>
          </p:cNvSpPr>
          <p:nvPr>
            <p:ph type="sldNum" sz="quarter" idx="2"/>
          </p:nvPr>
        </p:nvSpPr>
        <p:spPr>
          <a:xfrm>
            <a:off x="11746497" y="6362699"/>
            <a:ext cx="343903" cy="3581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2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278038"/>
            <a:ext cx="8053614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ru-RU" dirty="0"/>
              <a:t>Карта Точек Роста</a:t>
            </a:r>
            <a:endParaRPr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1F0500-8D72-4B73-A76B-67A668112C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3" b="11296"/>
          <a:stretch/>
        </p:blipFill>
        <p:spPr>
          <a:xfrm>
            <a:off x="101600" y="1"/>
            <a:ext cx="120109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79851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Основные индикаторы и показатели деятельности Центра:</a:t>
            </a:r>
          </a:p>
        </p:txBody>
      </p:sp>
      <p:graphicFrame>
        <p:nvGraphicFramePr>
          <p:cNvPr id="68" name="Таблица"/>
          <p:cNvGraphicFramePr/>
          <p:nvPr/>
        </p:nvGraphicFramePr>
        <p:xfrm>
          <a:off x="1848412" y="1241635"/>
          <a:ext cx="8495175" cy="341502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571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7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54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6742">
                <a:tc rowSpan="2">
                  <a:txBody>
                    <a:bodyPr/>
                    <a:lstStyle/>
                    <a:p>
                      <a:pPr algn="ctr" defTabSz="449580">
                        <a:defRPr sz="1600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t>№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algn="ctr" defTabSz="449580">
                        <a:defRPr sz="1600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t>п/п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defTabSz="449580"/>
                      <a:r>
                        <a:rPr sz="1600">
                          <a:latin typeface="Times"/>
                          <a:ea typeface="Times"/>
                          <a:cs typeface="Times"/>
                          <a:sym typeface="Times"/>
                        </a:rPr>
                        <a:t>Наименование индикатора/показателя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defTabSz="449580"/>
                      <a:r>
                        <a:rPr sz="1600">
                          <a:latin typeface="Times"/>
                          <a:ea typeface="Times"/>
                          <a:cs typeface="Times"/>
                          <a:sym typeface="Times"/>
                        </a:rPr>
                        <a:t>Минимальное значение, в год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22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marL="228600" indent="-228600" algn="ctr" defTabSz="449580"/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600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t>Численность детей, обучающихся по предметной области «Технология» на обновленной материально-технической базе Центра (человек в год</a:t>
                      </a: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</a:p>
                  </a:txBody>
                  <a:tcPr marL="63500" marR="63500" marT="0" marB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∑X</a:t>
                      </a:r>
                      <a:r>
                        <a:rPr baseline="-5999"/>
                        <a:t>i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453">
                <a:tc>
                  <a:txBody>
                    <a:bodyPr/>
                    <a:lstStyle/>
                    <a:p>
                      <a:pPr marL="228600" indent="-228600" algn="ctr" defTabSz="449580"/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600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t>Численность детей, обучающихся по учебным предметам «Основы</a:t>
                      </a: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t>безопасности жизнедеятельности» и «Информатика» на базе Центра (человек)</a:t>
                      </a:r>
                    </a:p>
                  </a:txBody>
                  <a:tcPr marL="63500" marR="63500" marT="0" marB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∑Y</a:t>
                      </a:r>
                      <a:r>
                        <a:rPr baseline="-5999"/>
                        <a:t>i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6053">
                <a:tc>
                  <a:txBody>
                    <a:bodyPr/>
                    <a:lstStyle/>
                    <a:p>
                      <a:pPr marL="228600" indent="-228600" algn="ctr" defTabSz="449580"/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600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t>Численность детей, охваченных дополнительными общеразвивающими программами на обновленной материально-технической базе</a:t>
                      </a: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t>Центра</a:t>
                      </a: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t>(человек в год</a:t>
                      </a: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</a:p>
                  </a:txBody>
                  <a:tcPr marL="63500" marR="63500" marT="0" marB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0,7* P</a:t>
                      </a:r>
                      <a:r>
                        <a:rPr baseline="-5999"/>
                        <a:t>i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6053">
                <a:tc>
                  <a:txBody>
                    <a:bodyPr/>
                    <a:lstStyle/>
                    <a:p>
                      <a:pPr marL="228600" indent="-228600" algn="ctr" defTabSz="449580"/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600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t>Численность детей, занимающихся по дополнительным общеобразовательной программе «Шахматы»</a:t>
                      </a: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</a:t>
                      </a:r>
                      <a:r>
                        <a:t>на обновленной материально-технической базе</a:t>
                      </a: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t>Центров (человек в год</a:t>
                      </a: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</a:p>
                  </a:txBody>
                  <a:tcPr marL="63500" marR="63500" marT="0" marB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/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20*I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9" name="Xi - численность обучающихся по программам основного общего образования в i-ой образовательной организации, на базе которой создается Центр, но не менее 21 группы по 12 человек 2 раза в неделю в случае если количество обучающихся по программам основного общего образования превышает 250 человек.…"/>
          <p:cNvSpPr txBox="1"/>
          <p:nvPr/>
        </p:nvSpPr>
        <p:spPr>
          <a:xfrm>
            <a:off x="701679" y="4823156"/>
            <a:ext cx="10788642" cy="1962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 defTabSz="449580">
              <a:defRPr sz="1300">
                <a:latin typeface="Times"/>
                <a:ea typeface="Times"/>
                <a:cs typeface="Times"/>
                <a:sym typeface="Times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X</a:t>
            </a:r>
            <a:r>
              <a:rPr baseline="-5999">
                <a:latin typeface="Times New Roman"/>
                <a:ea typeface="Times New Roman"/>
                <a:cs typeface="Times New Roman"/>
                <a:sym typeface="Times New Roman"/>
              </a:rPr>
              <a:t>i </a:t>
            </a:r>
            <a:r>
              <a:t>- численность обучающихся по программам основного общего образования в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t>-ой образовательной организации, на базе которой создается Центр, но не менее 21 группы по 12 человек 2 раза в неделю в случае если количество обучающихся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по программам основного общего образования превышает 250 человек.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 defTabSz="449580">
              <a:defRPr sz="1300">
                <a:latin typeface="Times"/>
                <a:ea typeface="Times"/>
                <a:cs typeface="Times"/>
                <a:sym typeface="Times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Y</a:t>
            </a:r>
            <a:r>
              <a:rPr baseline="-5999">
                <a:latin typeface="Times New Roman"/>
                <a:ea typeface="Times New Roman"/>
                <a:cs typeface="Times New Roman"/>
                <a:sym typeface="Times New Roman"/>
              </a:rPr>
              <a:t>i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t>численность обучающихся по предмету «Основы безопасности жизнедеятельности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r>
              <a:t> и «Информатика» в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t>-ой образовательной организации, на базе которой создается Центр, но не менее 21 группы по 12 человек 2 раза в неделю в случае если количество обучающихся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по программам основного общего образования превышает 250 человек.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 defTabSz="449580">
              <a:defRPr sz="1300">
                <a:latin typeface="Times"/>
                <a:ea typeface="Times"/>
                <a:cs typeface="Times"/>
                <a:sym typeface="Times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P</a:t>
            </a:r>
            <a:r>
              <a:rPr baseline="-5999">
                <a:latin typeface="Times New Roman"/>
                <a:ea typeface="Times New Roman"/>
                <a:cs typeface="Times New Roman"/>
                <a:sym typeface="Times New Roman"/>
              </a:rPr>
              <a:t>i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- </a:t>
            </a:r>
            <a:r>
              <a:t>общая численность обучающихся в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t>-ой образовательной организации, на базе которой создается Центр, в случае обучения в две или три смены допускается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снижение показателя для выполнения показателя п.1 и п.2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49580">
              <a:lnSpc>
                <a:spcPct val="115000"/>
              </a:lnSpc>
              <a:defRPr sz="1300">
                <a:latin typeface="Times"/>
                <a:ea typeface="Times"/>
                <a:cs typeface="Times"/>
                <a:sym typeface="Times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I -</a:t>
            </a:r>
            <a:r>
              <a:t> количество Центров на территории субъекта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3373081454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Основные индикаторы и показатели деятельности Центра:</a:t>
            </a:r>
          </a:p>
        </p:txBody>
      </p:sp>
      <p:graphicFrame>
        <p:nvGraphicFramePr>
          <p:cNvPr id="72" name="Таблица"/>
          <p:cNvGraphicFramePr/>
          <p:nvPr/>
        </p:nvGraphicFramePr>
        <p:xfrm>
          <a:off x="1254370" y="1507447"/>
          <a:ext cx="9683258" cy="319024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757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993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63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4000">
                <a:tc rowSpan="2">
                  <a:txBody>
                    <a:bodyPr/>
                    <a:lstStyle/>
                    <a:p>
                      <a:pPr algn="ctr" defTabSz="449580">
                        <a:defRPr sz="1600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t>№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algn="ctr" defTabSz="449580">
                        <a:defRPr sz="1600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t>п/п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defTabSz="449580"/>
                      <a:r>
                        <a:rPr sz="1600">
                          <a:latin typeface="Times"/>
                          <a:ea typeface="Times"/>
                          <a:cs typeface="Times"/>
                          <a:sym typeface="Times"/>
                        </a:rPr>
                        <a:t>Наименование индикатора/показателя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defTabSz="449580"/>
                      <a:r>
                        <a:rPr sz="1600">
                          <a:latin typeface="Times"/>
                          <a:ea typeface="Times"/>
                          <a:cs typeface="Times"/>
                          <a:sym typeface="Times"/>
                        </a:rPr>
                        <a:t>Минимальное значение, в год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228600" indent="-228600" algn="l" defTabSz="449580"/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600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t>Численность человек, ежемесячно использующих инфраструктуру Центров для дистанционного образования </a:t>
                      </a: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</a:t>
                      </a:r>
                      <a:r>
                        <a:t>человек в год</a:t>
                      </a: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</a:p>
                  </a:txBody>
                  <a:tcPr marL="63500" marR="63500" marT="0" marB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/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100*I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228600" indent="-228600" algn="l" defTabSz="449580"/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/>
                      <a:r>
                        <a:rPr sz="1600">
                          <a:latin typeface="Times"/>
                          <a:ea typeface="Times"/>
                          <a:cs typeface="Times"/>
                          <a:sym typeface="Times"/>
                        </a:rPr>
                        <a:t>Численность детей, обучающихся по основным образовательным программам реализуемых в сетевой форме</a:t>
                      </a:r>
                    </a:p>
                  </a:txBody>
                  <a:tcPr marL="63500" marR="63500" marT="0" marB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r>
                        <a:t>M- X</a:t>
                      </a:r>
                      <a:r>
                        <a:rPr baseline="-5999"/>
                        <a:t>i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228600" indent="-228600" algn="l" defTabSz="449580"/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600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t>Численность человек, ежемесячно вовлеченных в программу социально-культурных компетенций</a:t>
                      </a: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t>на обновленной материально-технической базе (человек в год</a:t>
                      </a: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</a:p>
                  </a:txBody>
                  <a:tcPr marL="63500" marR="63500" marT="0" marB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/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100*I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228600" indent="-228600" algn="l" defTabSz="449580"/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>
                        <a:defRPr sz="1600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t>Количество проведенных на площадке Центра социокультурных мероприятий (мероприятие в год</a:t>
                      </a: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</a:p>
                  </a:txBody>
                  <a:tcPr marL="63500" marR="63500" marT="0" marB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/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5*I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228600" indent="-228600" algn="l" defTabSz="449580"/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9.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49580"/>
                      <a:r>
                        <a:rPr sz="1600">
                          <a:latin typeface="Times"/>
                          <a:ea typeface="Times"/>
                          <a:cs typeface="Times"/>
                          <a:sym typeface="Times"/>
                        </a:rPr>
                        <a:t>Повышение квалификации сотрудников Центра по предметной области «Технология», ежегодно (процентов)</a:t>
                      </a:r>
                    </a:p>
                  </a:txBody>
                  <a:tcPr marL="63500" marR="63500" marT="0" marB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49580"/>
                      <a:r>
                        <a:rPr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</a:t>
                      </a:r>
                    </a:p>
                  </a:txBody>
                  <a:tcPr marL="63500" marR="63500" marT="0" marB="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3" name="Xi - численность обучающихся по программам основного общего образования в i-ой образовательной организации, на базе которой создается Центр, но не менее 21 группы по 12 человек 2 раза в неделю в случае если количество обучающихся по программам основного общего образования превышает 250 человек.…"/>
          <p:cNvSpPr txBox="1"/>
          <p:nvPr/>
        </p:nvSpPr>
        <p:spPr>
          <a:xfrm>
            <a:off x="421589" y="5363956"/>
            <a:ext cx="11348822" cy="955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 defTabSz="449580">
              <a:defRPr sz="1300">
                <a:latin typeface="Times"/>
                <a:ea typeface="Times"/>
                <a:cs typeface="Times"/>
                <a:sym typeface="Times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X</a:t>
            </a:r>
            <a:r>
              <a:rPr baseline="-5999">
                <a:latin typeface="Times New Roman"/>
                <a:ea typeface="Times New Roman"/>
                <a:cs typeface="Times New Roman"/>
                <a:sym typeface="Times New Roman"/>
              </a:rPr>
              <a:t>i </a:t>
            </a:r>
            <a:r>
              <a:t>- численность обучающихся по программам основного общего образования в 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t>-ой образовательной организации, на базе которой создается Центр, но не менее 21 группы по 12 человек 2 раза в неделю в случае если количество обучающихся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t>по программам основного общего образования превышает 250 человек.</a:t>
            </a:r>
          </a:p>
          <a:p>
            <a:pPr defTabSz="449580">
              <a:lnSpc>
                <a:spcPct val="115000"/>
              </a:lnSpc>
              <a:defRPr sz="1300">
                <a:latin typeface="Times"/>
                <a:ea typeface="Times"/>
                <a:cs typeface="Times"/>
                <a:sym typeface="Times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M – </a:t>
            </a:r>
            <a:r>
              <a:t>(кол-во созданных учебных кабинетов в Центре)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*(</a:t>
            </a:r>
            <a:r>
              <a:t>количество уроков в день)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*3*</a:t>
            </a:r>
            <a:r>
              <a:t>(количество созданных высокооснащенных ученикомест в кабинете)</a:t>
            </a:r>
          </a:p>
          <a:p>
            <a:pPr defTabSz="449580">
              <a:lnSpc>
                <a:spcPct val="115000"/>
              </a:lnSpc>
              <a:defRPr sz="1300">
                <a:latin typeface="Times"/>
                <a:ea typeface="Times"/>
                <a:cs typeface="Times"/>
                <a:sym typeface="Times"/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I -</a:t>
            </a:r>
            <a:r>
              <a:t> количество Центров на территории субъекта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4190978434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Основные индикаторы и показатели деятельности Центра:</a:t>
            </a:r>
          </a:p>
        </p:txBody>
      </p:sp>
      <p:sp>
        <p:nvSpPr>
          <p:cNvPr id="76" name="Технология"/>
          <p:cNvSpPr txBox="1"/>
          <p:nvPr/>
        </p:nvSpPr>
        <p:spPr>
          <a:xfrm>
            <a:off x="383278" y="2305728"/>
            <a:ext cx="1447499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/>
            </a:lvl1pPr>
          </a:lstStyle>
          <a:p>
            <a:r>
              <a:t>Технология</a:t>
            </a:r>
          </a:p>
        </p:txBody>
      </p:sp>
      <p:sp>
        <p:nvSpPr>
          <p:cNvPr id="77" name="Информатика"/>
          <p:cNvSpPr txBox="1"/>
          <p:nvPr/>
        </p:nvSpPr>
        <p:spPr>
          <a:xfrm>
            <a:off x="296883" y="3243581"/>
            <a:ext cx="1691503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/>
            </a:lvl1pPr>
          </a:lstStyle>
          <a:p>
            <a:r>
              <a:t>Информатика</a:t>
            </a:r>
          </a:p>
        </p:txBody>
      </p:sp>
      <p:sp>
        <p:nvSpPr>
          <p:cNvPr id="78" name="ОБЖ"/>
          <p:cNvSpPr txBox="1"/>
          <p:nvPr/>
        </p:nvSpPr>
        <p:spPr>
          <a:xfrm>
            <a:off x="776966" y="4181433"/>
            <a:ext cx="674522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b="1"/>
            </a:lvl1pPr>
          </a:lstStyle>
          <a:p>
            <a:r>
              <a:t>ОБЖ</a:t>
            </a:r>
          </a:p>
        </p:txBody>
      </p:sp>
      <p:sp>
        <p:nvSpPr>
          <p:cNvPr id="79" name="5 класс"/>
          <p:cNvSpPr/>
          <p:nvPr/>
        </p:nvSpPr>
        <p:spPr>
          <a:xfrm>
            <a:off x="3160776" y="1465838"/>
            <a:ext cx="1073116" cy="60121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>
            <a:lvl1pPr algn="ctr">
              <a:defRPr sz="2000"/>
            </a:lvl1pPr>
          </a:lstStyle>
          <a:p>
            <a:r>
              <a:t>5 класс</a:t>
            </a:r>
          </a:p>
        </p:txBody>
      </p:sp>
      <p:sp>
        <p:nvSpPr>
          <p:cNvPr id="80" name="6 класс"/>
          <p:cNvSpPr/>
          <p:nvPr/>
        </p:nvSpPr>
        <p:spPr>
          <a:xfrm>
            <a:off x="4849974" y="1465838"/>
            <a:ext cx="1073117" cy="60121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>
            <a:lvl1pPr algn="ctr">
              <a:defRPr sz="2000"/>
            </a:lvl1pPr>
          </a:lstStyle>
          <a:p>
            <a:r>
              <a:t>6 класс</a:t>
            </a:r>
          </a:p>
        </p:txBody>
      </p:sp>
      <p:sp>
        <p:nvSpPr>
          <p:cNvPr id="81" name="7 класс"/>
          <p:cNvSpPr/>
          <p:nvPr/>
        </p:nvSpPr>
        <p:spPr>
          <a:xfrm>
            <a:off x="6539173" y="1465838"/>
            <a:ext cx="1073116" cy="60121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>
            <a:lvl1pPr algn="ctr">
              <a:defRPr sz="2000"/>
            </a:lvl1pPr>
          </a:lstStyle>
          <a:p>
            <a:r>
              <a:t>7 класс</a:t>
            </a:r>
          </a:p>
        </p:txBody>
      </p:sp>
      <p:sp>
        <p:nvSpPr>
          <p:cNvPr id="82" name="8 класс"/>
          <p:cNvSpPr/>
          <p:nvPr/>
        </p:nvSpPr>
        <p:spPr>
          <a:xfrm>
            <a:off x="8228372" y="1465838"/>
            <a:ext cx="1073116" cy="60121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>
            <a:lvl1pPr algn="ctr">
              <a:defRPr sz="2000"/>
            </a:lvl1pPr>
          </a:lstStyle>
          <a:p>
            <a:r>
              <a:t>8 класс</a:t>
            </a:r>
          </a:p>
        </p:txBody>
      </p:sp>
      <p:sp>
        <p:nvSpPr>
          <p:cNvPr id="83" name="9 класс"/>
          <p:cNvSpPr/>
          <p:nvPr/>
        </p:nvSpPr>
        <p:spPr>
          <a:xfrm>
            <a:off x="9917570" y="1465838"/>
            <a:ext cx="1073117" cy="60121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>
            <a:lvl1pPr algn="ctr">
              <a:defRPr sz="2000"/>
            </a:lvl1pPr>
          </a:lstStyle>
          <a:p>
            <a:r>
              <a:t>9 класс</a:t>
            </a:r>
          </a:p>
        </p:txBody>
      </p:sp>
      <p:sp>
        <p:nvSpPr>
          <p:cNvPr id="84" name="X"/>
          <p:cNvSpPr txBox="1"/>
          <p:nvPr/>
        </p:nvSpPr>
        <p:spPr>
          <a:xfrm>
            <a:off x="3569027" y="2305728"/>
            <a:ext cx="256614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X</a:t>
            </a:r>
          </a:p>
        </p:txBody>
      </p:sp>
      <p:sp>
        <p:nvSpPr>
          <p:cNvPr id="85" name="Y"/>
          <p:cNvSpPr txBox="1"/>
          <p:nvPr/>
        </p:nvSpPr>
        <p:spPr>
          <a:xfrm>
            <a:off x="5258226" y="2305728"/>
            <a:ext cx="256613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Y</a:t>
            </a:r>
          </a:p>
        </p:txBody>
      </p:sp>
      <p:sp>
        <p:nvSpPr>
          <p:cNvPr id="86" name="Z"/>
          <p:cNvSpPr txBox="1"/>
          <p:nvPr/>
        </p:nvSpPr>
        <p:spPr>
          <a:xfrm>
            <a:off x="6947424" y="2305728"/>
            <a:ext cx="243777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Z</a:t>
            </a:r>
          </a:p>
        </p:txBody>
      </p:sp>
      <p:sp>
        <p:nvSpPr>
          <p:cNvPr id="87" name="M"/>
          <p:cNvSpPr txBox="1"/>
          <p:nvPr/>
        </p:nvSpPr>
        <p:spPr>
          <a:xfrm>
            <a:off x="8617648" y="2305728"/>
            <a:ext cx="294564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M</a:t>
            </a:r>
          </a:p>
        </p:txBody>
      </p:sp>
      <p:sp>
        <p:nvSpPr>
          <p:cNvPr id="88" name="N"/>
          <p:cNvSpPr txBox="1"/>
          <p:nvPr/>
        </p:nvSpPr>
        <p:spPr>
          <a:xfrm>
            <a:off x="10319515" y="2305728"/>
            <a:ext cx="269227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N</a:t>
            </a:r>
          </a:p>
        </p:txBody>
      </p:sp>
      <p:sp>
        <p:nvSpPr>
          <p:cNvPr id="89" name="Z"/>
          <p:cNvSpPr txBox="1"/>
          <p:nvPr/>
        </p:nvSpPr>
        <p:spPr>
          <a:xfrm>
            <a:off x="6944271" y="3243581"/>
            <a:ext cx="243777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Z</a:t>
            </a:r>
          </a:p>
        </p:txBody>
      </p:sp>
      <p:sp>
        <p:nvSpPr>
          <p:cNvPr id="90" name="M"/>
          <p:cNvSpPr txBox="1"/>
          <p:nvPr/>
        </p:nvSpPr>
        <p:spPr>
          <a:xfrm>
            <a:off x="8614495" y="3243581"/>
            <a:ext cx="294564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M</a:t>
            </a:r>
          </a:p>
        </p:txBody>
      </p:sp>
      <p:sp>
        <p:nvSpPr>
          <p:cNvPr id="91" name="N"/>
          <p:cNvSpPr txBox="1"/>
          <p:nvPr/>
        </p:nvSpPr>
        <p:spPr>
          <a:xfrm>
            <a:off x="10316362" y="3243581"/>
            <a:ext cx="269227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N</a:t>
            </a:r>
          </a:p>
        </p:txBody>
      </p:sp>
      <p:sp>
        <p:nvSpPr>
          <p:cNvPr id="92" name="∑Xi"/>
          <p:cNvSpPr txBox="1"/>
          <p:nvPr/>
        </p:nvSpPr>
        <p:spPr>
          <a:xfrm>
            <a:off x="11398142" y="2292343"/>
            <a:ext cx="536268" cy="397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 defTabSz="449580">
              <a:defRPr sz="2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∑X</a:t>
            </a:r>
            <a:r>
              <a:rPr baseline="-5999"/>
              <a:t>i</a:t>
            </a:r>
          </a:p>
        </p:txBody>
      </p:sp>
      <p:sp>
        <p:nvSpPr>
          <p:cNvPr id="93" name="∑Yi"/>
          <p:cNvSpPr txBox="1"/>
          <p:nvPr/>
        </p:nvSpPr>
        <p:spPr>
          <a:xfrm>
            <a:off x="11398142" y="3741751"/>
            <a:ext cx="536268" cy="397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 defTabSz="449580">
              <a:defRPr sz="21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∑Y</a:t>
            </a:r>
            <a:r>
              <a:rPr baseline="-5999"/>
              <a:t>i</a:t>
            </a:r>
          </a:p>
        </p:txBody>
      </p:sp>
      <p:sp>
        <p:nvSpPr>
          <p:cNvPr id="94" name="M"/>
          <p:cNvSpPr txBox="1"/>
          <p:nvPr/>
        </p:nvSpPr>
        <p:spPr>
          <a:xfrm>
            <a:off x="8617648" y="4181433"/>
            <a:ext cx="294564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M</a:t>
            </a:r>
          </a:p>
        </p:txBody>
      </p:sp>
      <p:sp>
        <p:nvSpPr>
          <p:cNvPr id="95" name="Z"/>
          <p:cNvSpPr txBox="1"/>
          <p:nvPr/>
        </p:nvSpPr>
        <p:spPr>
          <a:xfrm>
            <a:off x="6953843" y="4181433"/>
            <a:ext cx="243777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r>
              <a:t>Z</a:t>
            </a:r>
          </a:p>
        </p:txBody>
      </p:sp>
      <p:sp>
        <p:nvSpPr>
          <p:cNvPr id="96" name="Y"/>
          <p:cNvSpPr txBox="1"/>
          <p:nvPr/>
        </p:nvSpPr>
        <p:spPr>
          <a:xfrm>
            <a:off x="5258226" y="4181433"/>
            <a:ext cx="256613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71070183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78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4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9171214" cy="9175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400"/>
            </a:pPr>
            <a:r>
              <a:rPr dirty="0" err="1"/>
              <a:t>Распоряжение</a:t>
            </a:r>
            <a:r>
              <a:rPr dirty="0"/>
              <a:t> Министерства </a:t>
            </a:r>
            <a:r>
              <a:rPr dirty="0" err="1"/>
              <a:t>просвещения</a:t>
            </a:r>
            <a:r>
              <a:rPr dirty="0"/>
              <a:t> </a:t>
            </a:r>
            <a:r>
              <a:rPr dirty="0" smtClean="0"/>
              <a:t>Р</a:t>
            </a:r>
            <a:r>
              <a:rPr lang="ru-RU" dirty="0" err="1" smtClean="0"/>
              <a:t>оссийской</a:t>
            </a:r>
            <a:r>
              <a:rPr lang="ru-RU" dirty="0" smtClean="0"/>
              <a:t> </a:t>
            </a:r>
            <a:r>
              <a:rPr dirty="0" smtClean="0"/>
              <a:t>Ф</a:t>
            </a:r>
            <a:r>
              <a:rPr lang="ru-RU" dirty="0" err="1" smtClean="0"/>
              <a:t>едерации</a:t>
            </a:r>
            <a:r>
              <a:rPr dirty="0" smtClean="0"/>
              <a:t> </a:t>
            </a:r>
            <a:r>
              <a:rPr dirty="0"/>
              <a:t>№</a:t>
            </a:r>
            <a:r>
              <a:rPr dirty="0" smtClean="0"/>
              <a:t>P-133</a:t>
            </a:r>
            <a:r>
              <a:rPr lang="ru-RU" dirty="0" smtClean="0"/>
              <a:t> </a:t>
            </a:r>
            <a:r>
              <a:rPr dirty="0" err="1" smtClean="0"/>
              <a:t>от</a:t>
            </a:r>
            <a:r>
              <a:rPr dirty="0" smtClean="0"/>
              <a:t> </a:t>
            </a:r>
            <a:r>
              <a:rPr dirty="0"/>
              <a:t>17 </a:t>
            </a:r>
            <a:r>
              <a:rPr dirty="0" err="1"/>
              <a:t>декабря</a:t>
            </a:r>
            <a:r>
              <a:rPr dirty="0"/>
              <a:t> 2019 </a:t>
            </a:r>
            <a:r>
              <a:rPr dirty="0" err="1"/>
              <a:t>года</a:t>
            </a:r>
            <a:r>
              <a:rPr dirty="0"/>
              <a:t> </a:t>
            </a:r>
          </a:p>
        </p:txBody>
      </p:sp>
      <p:sp>
        <p:nvSpPr>
          <p:cNvPr id="47" name="Объект 2"/>
          <p:cNvSpPr txBox="1">
            <a:spLocks noGrp="1"/>
          </p:cNvSpPr>
          <p:nvPr>
            <p:ph type="body" idx="1"/>
          </p:nvPr>
        </p:nvSpPr>
        <p:spPr>
          <a:xfrm>
            <a:off x="1104900" y="1902691"/>
            <a:ext cx="9203995" cy="4460009"/>
          </a:xfrm>
          <a:prstGeom prst="rect">
            <a:avLst/>
          </a:prstGeom>
        </p:spPr>
        <p:txBody>
          <a:bodyPr/>
          <a:lstStyle/>
          <a:p>
            <a:pPr marL="0" indent="0" algn="just">
              <a:lnSpc>
                <a:spcPct val="80000"/>
              </a:lnSpc>
              <a:buSzTx/>
              <a:buNone/>
              <a:defRPr sz="2400"/>
            </a:pPr>
            <a:r>
              <a:rPr dirty="0"/>
              <a:t>«</a:t>
            </a:r>
            <a:r>
              <a:rPr dirty="0" err="1"/>
              <a:t>Об</a:t>
            </a:r>
            <a:r>
              <a:rPr dirty="0"/>
              <a:t> </a:t>
            </a:r>
            <a:r>
              <a:rPr dirty="0" err="1"/>
              <a:t>утверждении</a:t>
            </a:r>
            <a:r>
              <a:rPr dirty="0"/>
              <a:t> </a:t>
            </a:r>
            <a:r>
              <a:rPr dirty="0" err="1"/>
              <a:t>методических</a:t>
            </a:r>
            <a:r>
              <a:rPr dirty="0"/>
              <a:t> </a:t>
            </a:r>
            <a:r>
              <a:rPr dirty="0" err="1"/>
              <a:t>рекомендаций</a:t>
            </a:r>
            <a:r>
              <a:rPr dirty="0"/>
              <a:t> по </a:t>
            </a:r>
            <a:r>
              <a:rPr dirty="0" err="1"/>
              <a:t>созданию</a:t>
            </a:r>
            <a:r>
              <a:rPr dirty="0"/>
              <a:t> (</a:t>
            </a:r>
            <a:r>
              <a:rPr dirty="0" err="1"/>
              <a:t>обновлению</a:t>
            </a:r>
            <a:r>
              <a:rPr dirty="0"/>
              <a:t>) </a:t>
            </a:r>
            <a:r>
              <a:rPr dirty="0" err="1"/>
              <a:t>материально-технической</a:t>
            </a:r>
            <a:r>
              <a:rPr dirty="0"/>
              <a:t> </a:t>
            </a:r>
            <a:r>
              <a:rPr dirty="0" err="1"/>
              <a:t>базы</a:t>
            </a:r>
            <a:r>
              <a:rPr dirty="0"/>
              <a:t> </a:t>
            </a:r>
            <a:r>
              <a:rPr dirty="0" err="1"/>
              <a:t>общеобразовательных</a:t>
            </a:r>
            <a:r>
              <a:rPr dirty="0"/>
              <a:t> </a:t>
            </a:r>
            <a:r>
              <a:rPr dirty="0" err="1"/>
              <a:t>организаций</a:t>
            </a:r>
            <a:r>
              <a:rPr dirty="0"/>
              <a:t>, </a:t>
            </a:r>
            <a:r>
              <a:rPr dirty="0" err="1"/>
              <a:t>расположенных</a:t>
            </a:r>
            <a:r>
              <a:rPr dirty="0"/>
              <a:t> в </a:t>
            </a:r>
            <a:r>
              <a:rPr dirty="0" err="1"/>
              <a:t>сельской</a:t>
            </a:r>
            <a:r>
              <a:rPr dirty="0"/>
              <a:t> </a:t>
            </a:r>
            <a:r>
              <a:rPr dirty="0" err="1"/>
              <a:t>местности</a:t>
            </a:r>
            <a:r>
              <a:rPr dirty="0"/>
              <a:t> и </a:t>
            </a:r>
            <a:r>
              <a:rPr dirty="0" err="1"/>
              <a:t>малых</a:t>
            </a:r>
            <a:r>
              <a:rPr dirty="0"/>
              <a:t> </a:t>
            </a:r>
            <a:r>
              <a:rPr dirty="0" err="1"/>
              <a:t>городах</a:t>
            </a:r>
            <a:r>
              <a:rPr dirty="0"/>
              <a:t>,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формирования</a:t>
            </a:r>
            <a:r>
              <a:rPr dirty="0"/>
              <a:t> у </a:t>
            </a:r>
            <a:r>
              <a:rPr dirty="0" err="1"/>
              <a:t>обучающихся</a:t>
            </a:r>
            <a:r>
              <a:rPr dirty="0"/>
              <a:t> </a:t>
            </a:r>
            <a:r>
              <a:rPr dirty="0" err="1"/>
              <a:t>современных</a:t>
            </a:r>
            <a:r>
              <a:rPr dirty="0"/>
              <a:t> </a:t>
            </a:r>
            <a:r>
              <a:rPr dirty="0" err="1"/>
              <a:t>технологических</a:t>
            </a:r>
            <a:r>
              <a:rPr dirty="0"/>
              <a:t> и </a:t>
            </a:r>
            <a:r>
              <a:rPr dirty="0" err="1"/>
              <a:t>гуманитарных</a:t>
            </a:r>
            <a:r>
              <a:rPr dirty="0"/>
              <a:t> </a:t>
            </a:r>
            <a:r>
              <a:rPr dirty="0" err="1"/>
              <a:t>навыков</a:t>
            </a:r>
            <a:r>
              <a:rPr dirty="0"/>
              <a:t>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реализации</a:t>
            </a:r>
            <a:r>
              <a:rPr dirty="0"/>
              <a:t> </a:t>
            </a:r>
            <a:r>
              <a:rPr dirty="0" err="1"/>
              <a:t>основных</a:t>
            </a:r>
            <a:r>
              <a:rPr dirty="0"/>
              <a:t> и </a:t>
            </a:r>
            <a:r>
              <a:rPr dirty="0" err="1"/>
              <a:t>дополнительных</a:t>
            </a:r>
            <a:r>
              <a:rPr dirty="0"/>
              <a:t> </a:t>
            </a:r>
            <a:r>
              <a:rPr dirty="0" err="1"/>
              <a:t>общеобразовательных</a:t>
            </a:r>
            <a:r>
              <a:rPr dirty="0"/>
              <a:t> программ </a:t>
            </a:r>
            <a:r>
              <a:rPr dirty="0" err="1"/>
              <a:t>цифрового</a:t>
            </a:r>
            <a:r>
              <a:rPr dirty="0"/>
              <a:t> и </a:t>
            </a:r>
            <a:r>
              <a:rPr dirty="0" err="1"/>
              <a:t>гуманитарного</a:t>
            </a:r>
            <a:r>
              <a:rPr dirty="0"/>
              <a:t> </a:t>
            </a:r>
            <a:r>
              <a:rPr dirty="0" err="1"/>
              <a:t>профилей</a:t>
            </a:r>
            <a:r>
              <a:rPr dirty="0"/>
              <a:t> в </a:t>
            </a:r>
            <a:r>
              <a:rPr dirty="0" err="1"/>
              <a:t>рамках</a:t>
            </a:r>
            <a:r>
              <a:rPr dirty="0"/>
              <a:t> </a:t>
            </a:r>
            <a:r>
              <a:rPr dirty="0" err="1"/>
              <a:t>региональных</a:t>
            </a:r>
            <a:r>
              <a:rPr dirty="0"/>
              <a:t> проектов, </a:t>
            </a:r>
            <a:r>
              <a:rPr dirty="0" err="1"/>
              <a:t>обеспечивающих</a:t>
            </a:r>
            <a:r>
              <a:rPr dirty="0"/>
              <a:t> </a:t>
            </a:r>
            <a:r>
              <a:rPr dirty="0" err="1"/>
              <a:t>достижение</a:t>
            </a:r>
            <a:r>
              <a:rPr dirty="0"/>
              <a:t> </a:t>
            </a:r>
            <a:r>
              <a:rPr dirty="0" err="1"/>
              <a:t>целей</a:t>
            </a:r>
            <a:r>
              <a:rPr dirty="0"/>
              <a:t>, </a:t>
            </a:r>
            <a:r>
              <a:rPr dirty="0" err="1"/>
              <a:t>показателей</a:t>
            </a:r>
            <a:r>
              <a:rPr dirty="0"/>
              <a:t> и </a:t>
            </a:r>
            <a:r>
              <a:rPr dirty="0" err="1"/>
              <a:t>результатов</a:t>
            </a:r>
            <a:r>
              <a:rPr dirty="0"/>
              <a:t> </a:t>
            </a:r>
            <a:r>
              <a:rPr dirty="0" err="1"/>
              <a:t>федерального</a:t>
            </a:r>
            <a:r>
              <a:rPr dirty="0"/>
              <a:t> </a:t>
            </a:r>
            <a:r>
              <a:rPr dirty="0" err="1"/>
              <a:t>проекта</a:t>
            </a:r>
            <a:r>
              <a:rPr dirty="0"/>
              <a:t> «</a:t>
            </a:r>
            <a:r>
              <a:rPr dirty="0" err="1"/>
              <a:t>Современная</a:t>
            </a:r>
            <a:r>
              <a:rPr dirty="0"/>
              <a:t> школа» </a:t>
            </a:r>
            <a:r>
              <a:rPr dirty="0" err="1"/>
              <a:t>национального</a:t>
            </a:r>
            <a:r>
              <a:rPr dirty="0"/>
              <a:t> </a:t>
            </a:r>
            <a:r>
              <a:rPr dirty="0" err="1"/>
              <a:t>проекта</a:t>
            </a:r>
            <a:r>
              <a:rPr dirty="0"/>
              <a:t> «Образование» </a:t>
            </a:r>
            <a:r>
              <a:rPr lang="ru-RU" dirty="0" smtClean="0"/>
              <a:t>и</a:t>
            </a:r>
            <a:r>
              <a:rPr dirty="0" smtClean="0"/>
              <a:t> </a:t>
            </a:r>
            <a:r>
              <a:rPr sz="2000" b="1" dirty="0" err="1"/>
              <a:t>признании</a:t>
            </a:r>
            <a:r>
              <a:rPr sz="2000" b="1" dirty="0"/>
              <a:t> </a:t>
            </a:r>
            <a:r>
              <a:rPr sz="2000" b="1" dirty="0" err="1"/>
              <a:t>утратившими</a:t>
            </a:r>
            <a:r>
              <a:rPr sz="2000" b="1" dirty="0"/>
              <a:t> </a:t>
            </a:r>
            <a:r>
              <a:rPr sz="2000" b="1" dirty="0" err="1"/>
              <a:t>силу</a:t>
            </a:r>
            <a:r>
              <a:rPr sz="2000" b="1" dirty="0"/>
              <a:t> </a:t>
            </a:r>
            <a:r>
              <a:rPr sz="2000" b="1" dirty="0" err="1"/>
              <a:t>распоряжение</a:t>
            </a:r>
            <a:r>
              <a:rPr sz="2000" b="1" dirty="0"/>
              <a:t> Минпросвещения </a:t>
            </a:r>
            <a:r>
              <a:rPr sz="2000" b="1" dirty="0" err="1"/>
              <a:t>России</a:t>
            </a:r>
            <a:r>
              <a:rPr sz="2000" b="1" dirty="0"/>
              <a:t> </a:t>
            </a:r>
            <a:r>
              <a:rPr sz="2000" b="1" dirty="0" err="1"/>
              <a:t>от</a:t>
            </a:r>
            <a:r>
              <a:rPr sz="2000" b="1" dirty="0"/>
              <a:t> 1 </a:t>
            </a:r>
            <a:r>
              <a:rPr sz="2000" b="1" dirty="0" err="1"/>
              <a:t>марта</a:t>
            </a:r>
            <a:r>
              <a:rPr sz="2000" b="1" dirty="0"/>
              <a:t> 2019 г. №Р-23 </a:t>
            </a:r>
            <a:r>
              <a:rPr lang="ru-RU" sz="2000" dirty="0" smtClean="0"/>
              <a:t> </a:t>
            </a:r>
          </a:p>
          <a:p>
            <a:pPr marL="0" indent="0" algn="just">
              <a:lnSpc>
                <a:spcPct val="80000"/>
              </a:lnSpc>
              <a:buSzTx/>
              <a:buNone/>
              <a:defRPr sz="2400"/>
            </a:pPr>
            <a:r>
              <a:rPr lang="ru-RU" sz="2000" b="1" dirty="0" smtClean="0"/>
              <a:t>Распоряжение Министерства просвещения Российской Федерации №Р-5 от 15 января 2020 года </a:t>
            </a:r>
            <a:r>
              <a:rPr lang="ru-RU" sz="2000" dirty="0" smtClean="0"/>
              <a:t>«О внесении изменений в распоряжение Минпросвещения России от 17 декабря 2019 года №Р-133»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287658848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Рекомендуемые документы: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ru-RU" dirty="0" smtClean="0"/>
          </a:p>
          <a:p>
            <a:pPr algn="just"/>
            <a:r>
              <a:rPr lang="ru-RU" dirty="0" smtClean="0"/>
              <a:t>«Методические рекомендации для субъектов Российской Федерации по вопросам </a:t>
            </a:r>
            <a:r>
              <a:rPr lang="ru-RU" b="1" dirty="0" smtClean="0"/>
              <a:t>реализации основных и дополнительных общеобразовательных программ в сетевой форме</a:t>
            </a:r>
            <a:r>
              <a:rPr lang="ru-RU" dirty="0" smtClean="0"/>
              <a:t>» (утв. </a:t>
            </a:r>
            <a:r>
              <a:rPr lang="ru-RU" dirty="0"/>
              <a:t>Минпросвещения </a:t>
            </a:r>
            <a:r>
              <a:rPr lang="ru-RU" dirty="0" smtClean="0"/>
              <a:t>России 28.06.2019 № МР-81</a:t>
            </a:r>
            <a:r>
              <a:rPr lang="en-US" dirty="0" smtClean="0"/>
              <a:t>/02</a:t>
            </a:r>
            <a:r>
              <a:rPr lang="ru-RU" dirty="0" err="1" smtClean="0"/>
              <a:t>вн</a:t>
            </a:r>
            <a:r>
              <a:rPr lang="ru-RU" dirty="0" smtClean="0"/>
              <a:t>)</a:t>
            </a:r>
          </a:p>
          <a:p>
            <a:pPr algn="just"/>
            <a:r>
              <a:rPr lang="ru-RU" dirty="0" smtClean="0"/>
              <a:t>Приказ Минпросвещения России «О внесении изменений в Порядок организации и осуществления образовательной деятельности по основным общеобразовательным программам – образовательным программам начального общего, основного общего и среднего общего образования, утвержденный приказом Министерства образования и науки Российской Федерации от 30 августа 2013 г. №1015</a:t>
            </a:r>
          </a:p>
          <a:p>
            <a:pPr algn="just"/>
            <a:r>
              <a:rPr lang="ru-RU" dirty="0" smtClean="0"/>
              <a:t>Приказ «Об утверждении Целевой модели развития региональных систем дополнительного образования детей» от 03.09.2019</a:t>
            </a:r>
          </a:p>
          <a:p>
            <a:pPr algn="just"/>
            <a:r>
              <a:rPr lang="ru-RU" dirty="0" smtClean="0"/>
              <a:t>Распоряжение Минпросвещения России </a:t>
            </a:r>
            <a:r>
              <a:rPr lang="en-US" dirty="0" smtClean="0"/>
              <a:t>P-145 </a:t>
            </a:r>
            <a:r>
              <a:rPr lang="ru-RU" dirty="0" smtClean="0"/>
              <a:t>от 25.12.2019 «Об утверждении методологии </a:t>
            </a:r>
            <a:r>
              <a:rPr lang="ru-RU" b="1" dirty="0" smtClean="0"/>
              <a:t>(целевой модели) наставничества обучающихся для организаций, осуществляющих образовательную деятельность по общеобразовательным, дополнительным общеобразовательным и программам </a:t>
            </a:r>
            <a:r>
              <a:rPr lang="ru-RU" dirty="0" smtClean="0"/>
              <a:t>среднего профессионального образования, в том числе с применением лучших практик обмена опытом между обучающимися»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878447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Федеральный оператор – ФГАУ «Фонд новых форм развития образования»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/>
              <a:t>Осуществляет организационное, методическое и информационное сопровождение реализации мероприятий по созданию и функционированию Центров</a:t>
            </a:r>
            <a:br>
              <a:rPr lang="ru-RU" sz="4000" dirty="0"/>
            </a:b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28128535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80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53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278038"/>
            <a:ext cx="8053614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Дорожная карта 2020</a:t>
            </a:r>
          </a:p>
        </p:txBody>
      </p:sp>
      <p:graphicFrame>
        <p:nvGraphicFramePr>
          <p:cNvPr id="54" name="Таблица 3"/>
          <p:cNvGraphicFramePr/>
          <p:nvPr/>
        </p:nvGraphicFramePr>
        <p:xfrm>
          <a:off x="523009" y="1526544"/>
          <a:ext cx="11223487" cy="483615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79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0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72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9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0150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№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"/>
                        </a:rPr>
                        <a:t>Наименование мероприятия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"/>
                        </a:rPr>
                        <a:t>Ответственный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"/>
                        </a:rPr>
                        <a:t>Результат 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"/>
                        </a:rPr>
                        <a:t>Срок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3663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1 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Утверждено должностное лицо в составе регионального ведомственного проектного офиса, ответственное за создание и функционирование Центров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93663" algn="ctr">
                        <a:lnSpc>
                          <a:spcPct val="90000"/>
                        </a:lnSpc>
                        <a:defRPr sz="1400">
                          <a:sym typeface="Helvetica"/>
                        </a:defRPr>
                      </a:pPr>
                      <a:r>
                        <a:t>Региональный координатор</a:t>
                      </a:r>
                      <a:endParaRPr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indent="93663" algn="ctr">
                        <a:lnSpc>
                          <a:spcPct val="90000"/>
                        </a:lnSpc>
                        <a:defRPr sz="1400">
                          <a:sym typeface="Helvetica"/>
                        </a:defRPr>
                      </a:pPr>
                      <a:r>
                        <a:t> 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sz="1400">
                          <a:sym typeface="Helvetica"/>
                        </a:rPr>
                        <a:t>Распорядительный акт регионального органа исполнительной власти, осуществляющего государственное управление в сфере образования (далее – Распорядительный акт РОИВ)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25 августа 2019
 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6276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Утвержден перечень образовательных организаций, в которых будет обновлена материально-техническая база и созданы Центры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defRPr sz="1400">
                          <a:sym typeface="Helvetica"/>
                        </a:defRPr>
                      </a:pPr>
                      <a:r>
                        <a:t>Региональный координатор</a:t>
                      </a:r>
                      <a:endParaRPr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defRPr sz="1400">
                          <a:sym typeface="Helvetica"/>
                        </a:defRPr>
                      </a:pPr>
                      <a:r>
                        <a:t> 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sz="1400">
                          <a:sym typeface="Helvetica"/>
                        </a:rPr>
                        <a:t>Распорядительный акт РОИВ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1 октября 2019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6276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Утвержден медиаплан информационного сопровождения создания и функционирования Центров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 Региональный координатор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Распорядительный акт РОИВ 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1 октября 2019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6276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Утверждено типовое Положение о деятельности Центров на территории субъекта Российской Федерации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1400">
                          <a:sym typeface="Helvetica"/>
                        </a:defRPr>
                      </a:pPr>
                      <a:r>
                        <a:t>Региональный координатор</a:t>
                      </a:r>
                      <a:endParaRPr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1400">
                          <a:sym typeface="Helvetica"/>
                        </a:defRPr>
                      </a:pPr>
                      <a:r>
                        <a:t> 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Распорядительный акт РОИВ 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 1 октября 2019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2159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Согласованы и утверждены типовой дизайн-проект и зонирование Центров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1400">
                          <a:sym typeface="Helvetica"/>
                        </a:defRPr>
                      </a:pPr>
                      <a:r>
                        <a:t>Региональный координатор, федеральный оператор</a:t>
                      </a:r>
                      <a:endParaRPr>
                        <a:latin typeface="+mn-lt"/>
                        <a:ea typeface="+mn-ea"/>
                        <a:cs typeface="+mn-cs"/>
                        <a:sym typeface="Calibri"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  <a:defRPr sz="1400">
                          <a:sym typeface="Helvetica"/>
                        </a:defRPr>
                      </a:pPr>
                      <a:r>
                        <a:t> 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Письмо ведомственного проектного офиса и акт РОИВ/РВПО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30 октября 2019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286312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7"/>
          <p:cNvSpPr txBox="1">
            <a:spLocks noGrp="1"/>
          </p:cNvSpPr>
          <p:nvPr>
            <p:ph type="sldNum" sz="quarter" idx="4294967295"/>
          </p:nvPr>
        </p:nvSpPr>
        <p:spPr>
          <a:xfrm>
            <a:off x="11866380" y="6362698"/>
            <a:ext cx="224020" cy="35813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57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278038"/>
            <a:ext cx="8053614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Дорожная карта 2020</a:t>
            </a:r>
          </a:p>
        </p:txBody>
      </p:sp>
      <p:graphicFrame>
        <p:nvGraphicFramePr>
          <p:cNvPr id="58" name="Таблица 3"/>
          <p:cNvGraphicFramePr/>
          <p:nvPr/>
        </p:nvGraphicFramePr>
        <p:xfrm>
          <a:off x="523009" y="1526544"/>
          <a:ext cx="11223487" cy="509795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799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0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873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58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925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№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"/>
                        </a:rPr>
                        <a:t>Наименование мероприятия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"/>
                        </a:rPr>
                        <a:t>Ответственный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"/>
                        </a:rPr>
                        <a:t>Результат 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olidFill>
                            <a:srgbClr val="FFFFFF"/>
                          </a:solidFill>
                          <a:sym typeface="Helvetica"/>
                        </a:rPr>
                        <a:t>Срок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632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Утвержден инфраструктурный лист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Региональный координатор, федеральный оператор 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Письмо РОИВ 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  Согласно отдельному графику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958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defRPr sz="14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7 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Представлена информация об объемах средств операционных расходов на функционирование Центров по статьям расходов 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 Региональный координатор, федеральный оператор 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Распорядительный акт РОИВ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30 ноября Х-1 года, 
далее ежегодно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858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8 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Заключено соглашение о предоставлении субсидии из федерального бюджета бюджету   субъекта Российской Федерации в государственной интегрированной информационной системе управления общественными финансами «Электронный бюджет»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Субъект Российской Федерации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Заключено дополнительное соглашение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30 декабря
Х-1 года, далее по необходимости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1609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9 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Объявлены закупки товаров, работ, услуг для созданию Центров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Субъект Российской Федерации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Извещения о проведении закупок 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1 марта Х года 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858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sz="1400">
                          <a:latin typeface="Arial"/>
                          <a:ea typeface="Arial"/>
                          <a:cs typeface="Arial"/>
                          <a:sym typeface="Arial"/>
                        </a:rPr>
                        <a:t>10 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sz="1400">
                          <a:sym typeface="Helvetica"/>
                        </a:rPr>
                        <a:t>Проведено повышение квалификации педагогических работников и сотрудников Центров по программам, программах переподготовки кадров, реализуемым федеральным оператором в дистанционном и очном форматах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Региональный координатор, федеральный оператор </a:t>
                      </a:r>
                    </a:p>
                  </a:txBody>
                  <a:tcPr marL="0" marR="0" marT="0" marB="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400">
                          <a:sym typeface="Helvetica"/>
                        </a:rPr>
                        <a:t>Свидетельство о повышении квалификации 
Отчет по программам повышения квалификации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1000"/>
                        </a:spcBef>
                      </a:pPr>
                      <a:r>
                        <a:rPr sz="1200">
                          <a:sym typeface="Helvetica"/>
                        </a:rPr>
                        <a:t>Согласно отдельному графику   </a:t>
                      </a:r>
                    </a:p>
                  </a:txBody>
                  <a:tcPr marL="6558" marR="6558" marT="6558" marB="6558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525134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2139</Words>
  <Application>Microsoft Office PowerPoint</Application>
  <PresentationFormat>Широкоэкранный</PresentationFormat>
  <Paragraphs>314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9" baseType="lpstr">
      <vt:lpstr>Arial</vt:lpstr>
      <vt:lpstr>Calibri</vt:lpstr>
      <vt:lpstr>Helvetica</vt:lpstr>
      <vt:lpstr>Times</vt:lpstr>
      <vt:lpstr>Times New Roman</vt:lpstr>
      <vt:lpstr>Verdana</vt:lpstr>
      <vt:lpstr>Тема Office</vt:lpstr>
      <vt:lpstr>Рекомендации по созданию Центров образования цифрового и гуманитарного профилей «Точка роста» в 2020 году</vt:lpstr>
      <vt:lpstr>Федеральный проект  «Современная школа»  </vt:lpstr>
      <vt:lpstr>Презентация PowerPoint</vt:lpstr>
      <vt:lpstr>Карта Точек Роста</vt:lpstr>
      <vt:lpstr>Распоряжение Министерства просвещения Российской Федерации №P-133 от 17 декабря 2019 года </vt:lpstr>
      <vt:lpstr>Рекомендуемые документы:</vt:lpstr>
      <vt:lpstr>Федеральный оператор – ФГАУ «Фонд новых форм развития образования»</vt:lpstr>
      <vt:lpstr>Дорожная карта 2020</vt:lpstr>
      <vt:lpstr>Дорожная карта 2020</vt:lpstr>
      <vt:lpstr>Дорожная карта 2020</vt:lpstr>
      <vt:lpstr>Определение</vt:lpstr>
      <vt:lpstr> </vt:lpstr>
      <vt:lpstr>Задачами деятельности Центров является:</vt:lpstr>
      <vt:lpstr>Задачами деятельности Центров является:</vt:lpstr>
      <vt:lpstr>Образовательные направления:</vt:lpstr>
      <vt:lpstr>Порядок создания Центра</vt:lpstr>
      <vt:lpstr>Требования к кадровому составу  и штатной численности </vt:lpstr>
      <vt:lpstr>Проект графика образовательных сессий на 2020:</vt:lpstr>
      <vt:lpstr>Очные образовательные сессии в 2020 году:</vt:lpstr>
      <vt:lpstr>проект</vt:lpstr>
      <vt:lpstr>Требование к имущественному комплексу Центра</vt:lpstr>
      <vt:lpstr>Фирменный стиль</vt:lpstr>
      <vt:lpstr>Фирменный стиль</vt:lpstr>
      <vt:lpstr>Учебный кабинет  в дизайн-макете Ленинградской области</vt:lpstr>
      <vt:lpstr>Помещение для проектной деятельности </vt:lpstr>
      <vt:lpstr>Презентация PowerPoint</vt:lpstr>
      <vt:lpstr>Инфраструктура - пример Свердловской области</vt:lpstr>
      <vt:lpstr>Презентация PowerPoint</vt:lpstr>
      <vt:lpstr>Презентация PowerPoint</vt:lpstr>
      <vt:lpstr>Презентация PowerPoint</vt:lpstr>
      <vt:lpstr>Пример несоответствия требованиям фирменного стиля</vt:lpstr>
      <vt:lpstr>Пример несоответствия требованиям фирменного стиля</vt:lpstr>
      <vt:lpstr>Пример несоответствия требованиям фирменного стиля</vt:lpstr>
      <vt:lpstr>Пример несоответствия требованиям фирменного стиля </vt:lpstr>
      <vt:lpstr>Образовательные программы по уроку технологии</vt:lpstr>
      <vt:lpstr>Образовательные программы по уроку технологии</vt:lpstr>
      <vt:lpstr>Образовательные программы по уроку технологии</vt:lpstr>
      <vt:lpstr>Образовательные программы по информатике</vt:lpstr>
      <vt:lpstr>Образовательные программы по информатике</vt:lpstr>
      <vt:lpstr>Основные индикаторы и показатели деятельности Центра:</vt:lpstr>
      <vt:lpstr>Основные индикаторы и показатели деятельности Центра:</vt:lpstr>
      <vt:lpstr>Основные индикаторы и показатели деятельности Центра: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создании федеральной сети Центров образования цифрового и гуманитарного профилей «Точка роста»</dc:title>
  <dc:creator>Лариса Сулима</dc:creator>
  <cp:lastModifiedBy>Лариса Сулима</cp:lastModifiedBy>
  <cp:revision>73</cp:revision>
  <dcterms:modified xsi:type="dcterms:W3CDTF">2020-03-03T08:47:14Z</dcterms:modified>
</cp:coreProperties>
</file>