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9" r:id="rId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6" autoAdjust="0"/>
    <p:restoredTop sz="94660"/>
  </p:normalViewPr>
  <p:slideViewPr>
    <p:cSldViewPr>
      <p:cViewPr>
        <p:scale>
          <a:sx n="110" d="100"/>
          <a:sy n="110" d="100"/>
        </p:scale>
        <p:origin x="-1062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7E4FF"/>
            </a:gs>
            <a:gs pos="82000">
              <a:schemeClr val="bg1"/>
            </a:gs>
            <a:gs pos="21000">
              <a:schemeClr val="bg1"/>
            </a:gs>
            <a:gs pos="100000">
              <a:srgbClr val="9BE5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3011"/>
              </p:ext>
            </p:extLst>
          </p:nvPr>
        </p:nvGraphicFramePr>
        <p:xfrm>
          <a:off x="146590" y="-19365"/>
          <a:ext cx="8928993" cy="681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1"/>
                <a:gridCol w="2976331"/>
                <a:gridCol w="2976331"/>
              </a:tblGrid>
              <a:tr h="68133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Информационные ресурсы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ГИА-9</a:t>
                      </a:r>
                      <a:endParaRPr lang="ru-RU" sz="16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0" i="1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Итоговое </a:t>
                      </a: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собеседование по русскому языку</a:t>
                      </a:r>
                      <a:endParaRPr lang="ru-RU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(ИС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Наличие результата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«ЗАЧЁТ»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за ИС является одним из условий допуска к прохождению ГИА-9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!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Для участия в ИС необходимо подать заявление в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образовательную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организацию по месту обучения не позднее чем за 2 недели до начала</a:t>
                      </a:r>
                      <a:endParaRPr lang="ru-RU" sz="800" b="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СРОКИ ПРОВЕДЕНИЯ: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08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февраля 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2023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Дополнительные сроки: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15 марта 2023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и</a:t>
                      </a: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15 мая 2023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ВРЕМЯ ОТВЕТА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одного участника – 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15-16 минут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Для участников ИС с  ограниченными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возможностями </a:t>
                      </a:r>
                      <a:r>
                        <a:rPr lang="ru-RU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здоровья, детей-инвалидов</a:t>
                      </a:r>
                      <a:r>
                        <a:rPr lang="ru-RU" sz="1200" b="0" i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и</a:t>
                      </a:r>
                      <a:r>
                        <a:rPr lang="ru-RU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инвалидов </a:t>
                      </a:r>
                      <a:r>
                        <a:rPr lang="ru-RU" sz="1200" b="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время увеличивается на 30 </a:t>
                      </a:r>
                      <a:r>
                        <a:rPr lang="ru-RU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минут</a:t>
                      </a:r>
                      <a:endParaRPr lang="ru-RU" sz="12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50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ОЦЕНИВАЕТСЯ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по системе «зачёт»/«незачёт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»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ИС ВКЛЮЧАЕТ 4 ЗАДАНИЯ: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Чтение текста вслух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Пересказ текста  с привлечением дополнительной информации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Монологическое высказывание по одной из выбранных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тем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Диалог с экзаменатором-собеседником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 итоговая аттестация по программам основного общего образования </a:t>
                      </a:r>
                      <a:r>
                        <a:rPr lang="ru-RU" sz="15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7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Формы ГИА-9:</a:t>
                      </a: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ОГЭ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– основной государственный экзамен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ГВЭ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– государственный  выпускной экзамен </a:t>
                      </a:r>
                      <a:r>
                        <a:rPr lang="ru-RU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(для обучающихся с ограниченными возможностями здоровья, детей-инвалидов</a:t>
                      </a:r>
                      <a:r>
                        <a:rPr lang="ru-RU" sz="1200" b="0" i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и</a:t>
                      </a:r>
                      <a:r>
                        <a:rPr lang="ru-RU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инвалидов)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b="0" i="1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Заявление на участие  в ГИА-9</a:t>
                      </a: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подается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до</a:t>
                      </a: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марта</a:t>
                      </a: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2023</a:t>
                      </a:r>
                      <a:r>
                        <a:rPr lang="ru-RU" sz="12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включительно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 в образовательную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организацию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по месту обучения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Учебные предметы (4 экзамена)</a:t>
                      </a: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2 обязательных предмета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(русский язык и математика)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2 предмета по выбору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(физика, химия, биология, география, литература, история, обществознание, информатика и ИКТ, иностранные языки (английский, французский, немецкий, испанский))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b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rgbClr val="002060"/>
                          </a:solidFill>
                          <a:ea typeface="Calibri" panose="020F0502020204030204"/>
                          <a:cs typeface="Times New Roman" panose="02020603050405020304"/>
                        </a:rPr>
                        <a:t>Обучающиеся с ОВЗ, дети-инвалиды и инвалиды по своему желанию могут сдавать экзамены только по обязательным учебным предметам,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rgbClr val="002060"/>
                          </a:solidFill>
                          <a:ea typeface="Calibri" panose="020F0502020204030204"/>
                          <a:cs typeface="Times New Roman" panose="02020603050405020304"/>
                        </a:rPr>
                        <a:t> время экзамена для них увеличивается на 1,5 часа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0" i="1" dirty="0" smtClean="0">
                        <a:solidFill>
                          <a:srgbClr val="002060"/>
                        </a:solidFill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При определении перечня предметов по выбору рекомендуется изучить правила приема на обучение по программам среднего общего образования в конкретной образовательной организации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68119" y="692696"/>
            <a:ext cx="2844497" cy="720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Федеральная служба по надзору в сфере образования и науки</a:t>
            </a:r>
            <a:endParaRPr lang="ru-RU" sz="1100" dirty="0">
              <a:solidFill>
                <a:srgbClr val="002060"/>
              </a:solidFill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</a:rPr>
              <a:t>вопросы </a:t>
            </a:r>
            <a:r>
              <a:rPr lang="ru-RU" sz="1000" dirty="0">
                <a:solidFill>
                  <a:srgbClr val="002060"/>
                </a:solidFill>
              </a:rPr>
              <a:t>организации и проведения ГИА-9 в РФ</a:t>
            </a:r>
          </a:p>
          <a:p>
            <a:pPr algn="ctr"/>
            <a:r>
              <a:rPr lang="en-US" sz="1100" b="1" dirty="0">
                <a:solidFill>
                  <a:srgbClr val="002060"/>
                </a:solidFill>
              </a:rPr>
              <a:t>http://obrnadzor.gov.ru/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1028" y="1484784"/>
            <a:ext cx="2844497" cy="25922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Федеральный институт педагогических измерений</a:t>
            </a:r>
            <a:endParaRPr lang="ru-RU" sz="1100" dirty="0">
              <a:solidFill>
                <a:srgbClr val="002060"/>
              </a:solidFill>
            </a:endParaRPr>
          </a:p>
          <a:p>
            <a:pPr algn="ctr"/>
            <a:r>
              <a:rPr lang="ru-RU" sz="1050" dirty="0">
                <a:solidFill>
                  <a:srgbClr val="002060"/>
                </a:solidFill>
              </a:rPr>
              <a:t>- открытый банк заданий ОГЭ</a:t>
            </a:r>
          </a:p>
          <a:p>
            <a:pPr algn="ctr"/>
            <a:r>
              <a:rPr lang="ru-RU" sz="1000" i="1" dirty="0">
                <a:solidFill>
                  <a:srgbClr val="002060"/>
                </a:solidFill>
              </a:rPr>
              <a:t>(поможет сориентироваться в экзаменационном материале и потренироваться в выполнении типовых заданий, содержит все задания, которые могут встретиться в вариантах ОГЭ по всем </a:t>
            </a:r>
            <a:r>
              <a:rPr lang="ru-RU" sz="1000" i="1" dirty="0" smtClean="0">
                <a:solidFill>
                  <a:srgbClr val="002060"/>
                </a:solidFill>
              </a:rPr>
              <a:t>предметам)</a:t>
            </a:r>
            <a:r>
              <a:rPr lang="ru-RU" sz="1000" dirty="0" smtClean="0">
                <a:solidFill>
                  <a:srgbClr val="002060"/>
                </a:solidFill>
              </a:rPr>
              <a:t>;</a:t>
            </a:r>
            <a:endParaRPr lang="ru-RU" sz="1000" dirty="0">
              <a:solidFill>
                <a:srgbClr val="002060"/>
              </a:solidFill>
            </a:endParaRPr>
          </a:p>
          <a:p>
            <a:pPr algn="ctr"/>
            <a:r>
              <a:rPr lang="ru-RU" sz="1050" dirty="0">
                <a:solidFill>
                  <a:srgbClr val="002060"/>
                </a:solidFill>
              </a:rPr>
              <a:t>-демоверсии, спецификации и кодификаторы ОГЭ/ГВЭ  </a:t>
            </a:r>
            <a:r>
              <a:rPr lang="ru-RU" sz="1000" i="1" dirty="0">
                <a:solidFill>
                  <a:srgbClr val="002060"/>
                </a:solidFill>
              </a:rPr>
              <a:t>(помогут составить представление о структуре будущих КИМ, познакомят с требованиями к полноте и правильности записи </a:t>
            </a:r>
            <a:r>
              <a:rPr lang="ru-RU" sz="1000" i="1" dirty="0" smtClean="0">
                <a:solidFill>
                  <a:srgbClr val="002060"/>
                </a:solidFill>
              </a:rPr>
              <a:t>ответа)</a:t>
            </a:r>
            <a:endParaRPr lang="ru-RU" sz="1000" i="1" dirty="0">
              <a:solidFill>
                <a:srgbClr val="002060"/>
              </a:solidFill>
            </a:endParaRPr>
          </a:p>
          <a:p>
            <a:pPr algn="ctr"/>
            <a:r>
              <a:rPr lang="en-US" sz="1100" b="1" dirty="0">
                <a:solidFill>
                  <a:srgbClr val="002060"/>
                </a:solidFill>
              </a:rPr>
              <a:t>https://fipi.ru/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6591" y="4149080"/>
            <a:ext cx="2880933" cy="13681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Департамент образования Ярославской области</a:t>
            </a:r>
            <a:endParaRPr lang="ru-RU" sz="1100" dirty="0">
              <a:solidFill>
                <a:srgbClr val="002060"/>
              </a:solidFill>
            </a:endParaRPr>
          </a:p>
          <a:p>
            <a:pPr algn="ctr"/>
            <a:r>
              <a:rPr lang="ru-RU" sz="1050" dirty="0">
                <a:solidFill>
                  <a:srgbClr val="002060"/>
                </a:solidFill>
              </a:rPr>
              <a:t>в</a:t>
            </a:r>
            <a:r>
              <a:rPr lang="ru-RU" sz="1050" dirty="0" smtClean="0">
                <a:solidFill>
                  <a:srgbClr val="002060"/>
                </a:solidFill>
              </a:rPr>
              <a:t>опросы </a:t>
            </a:r>
            <a:r>
              <a:rPr lang="ru-RU" sz="1050" dirty="0">
                <a:solidFill>
                  <a:srgbClr val="002060"/>
                </a:solidFill>
              </a:rPr>
              <a:t>организации и проведения ГИА-9 в Ярославской области</a:t>
            </a:r>
          </a:p>
          <a:p>
            <a:pPr algn="ctr"/>
            <a:r>
              <a:rPr lang="ru-RU" sz="1100" b="1" dirty="0">
                <a:solidFill>
                  <a:srgbClr val="002060"/>
                </a:solidFill>
              </a:rPr>
              <a:t>https://</a:t>
            </a:r>
            <a:r>
              <a:rPr lang="ru-RU" sz="1100" b="1" dirty="0" smtClean="0">
                <a:solidFill>
                  <a:srgbClr val="002060"/>
                </a:solidFill>
              </a:rPr>
              <a:t>www.yarregion.ru/depts/dobr/</a:t>
            </a:r>
          </a:p>
          <a:p>
            <a:pPr algn="ctr"/>
            <a:endParaRPr lang="ru-RU" sz="800" b="1" dirty="0">
              <a:solidFill>
                <a:srgbClr val="00206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</a:rPr>
              <a:t>телефон «Горячей линии» ГИА-9</a:t>
            </a:r>
            <a:r>
              <a:rPr lang="ru-RU" sz="11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(4852) 40-08-63</a:t>
            </a:r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6590" y="5589238"/>
            <a:ext cx="2866025" cy="10759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Государственное учреждение Ярославской области «Центр оценки и контроля качества образования» </a:t>
            </a:r>
          </a:p>
          <a:p>
            <a:pPr algn="ctr"/>
            <a:r>
              <a:rPr lang="ru-RU" sz="1050" dirty="0" smtClean="0">
                <a:solidFill>
                  <a:srgbClr val="002060"/>
                </a:solidFill>
              </a:rPr>
              <a:t>информация </a:t>
            </a:r>
            <a:r>
              <a:rPr lang="ru-RU" sz="1050" dirty="0">
                <a:solidFill>
                  <a:srgbClr val="002060"/>
                </a:solidFill>
              </a:rPr>
              <a:t>по организации и проведению ГИА-9 в Ярославской области</a:t>
            </a:r>
          </a:p>
          <a:p>
            <a:pPr algn="ctr"/>
            <a:r>
              <a:rPr lang="en-US" sz="1000" b="1" dirty="0">
                <a:solidFill>
                  <a:srgbClr val="002060"/>
                </a:solidFill>
              </a:rPr>
              <a:t>http://www.coikko.ru/total-certification/gia9/</a:t>
            </a:r>
            <a:endParaRPr lang="ru-RU" sz="1000" dirty="0">
              <a:solidFill>
                <a:srgbClr val="00206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585" y="6026785"/>
            <a:ext cx="1186210" cy="714375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3" name="TextBox 2"/>
          <p:cNvSpPr txBox="1"/>
          <p:nvPr/>
        </p:nvSpPr>
        <p:spPr>
          <a:xfrm>
            <a:off x="3085279" y="620355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Результат ИС действует </a:t>
            </a:r>
            <a:r>
              <a:rPr lang="ru-RU" sz="1200" b="1" u="sng" dirty="0" smtClean="0">
                <a:solidFill>
                  <a:srgbClr val="002060"/>
                </a:solidFill>
              </a:rPr>
              <a:t>бессрочно</a:t>
            </a:r>
            <a:endParaRPr 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337115"/>
              </p:ext>
            </p:extLst>
          </p:nvPr>
        </p:nvGraphicFramePr>
        <p:xfrm>
          <a:off x="107505" y="116632"/>
          <a:ext cx="8928990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66247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Опоздание на экзамен</a:t>
                      </a:r>
                    </a:p>
                    <a:p>
                      <a:pPr algn="ctr"/>
                      <a:endParaRPr lang="ru-RU" sz="3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80975" indent="-180975" algn="just">
                        <a:buFontTx/>
                        <a:buChar char="-"/>
                        <a:tabLst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инструктаж не проводится</a:t>
                      </a:r>
                    </a:p>
                    <a:p>
                      <a:pPr marL="180975" indent="-180975" algn="just">
                        <a:buFontTx/>
                        <a:buChar char="-"/>
                        <a:tabLst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время экзамена не продлевается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Подача апелляции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80975" indent="-180975" algn="l">
                        <a:buFont typeface="Wingdings" panose="05000000000000000000" pitchFamily="2" charset="2"/>
                        <a:buChar char="v"/>
                      </a:pP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О нарушении процедуры </a:t>
                      </a:r>
                      <a:r>
                        <a:rPr lang="ru-RU" sz="1400" b="0" baseline="0" dirty="0" smtClean="0">
                          <a:solidFill>
                            <a:srgbClr val="002060"/>
                          </a:solidFill>
                        </a:rPr>
                        <a:t>проведения экзамена  – подается в день экзамена члену ГЭК до выхода из пункта проведения экзамена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v"/>
                      </a:pPr>
                      <a:endParaRPr lang="ru-RU" sz="200" b="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80975" indent="-180975" algn="l"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О несогласии с выставленными баллами </a:t>
                      </a:r>
                      <a:r>
                        <a:rPr lang="ru-RU" sz="1400" b="0" baseline="0" dirty="0" smtClean="0">
                          <a:solidFill>
                            <a:srgbClr val="002060"/>
                          </a:solidFill>
                        </a:rPr>
                        <a:t>– подается в течение 2-х рабочих дней со дня официально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го объявления результатов экзамена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  <a:tabLst/>
                      </a:pPr>
                      <a:endParaRPr lang="ru-RU" sz="500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0" i="1" dirty="0" smtClean="0">
                          <a:solidFill>
                            <a:srgbClr val="002060"/>
                          </a:solidFill>
                        </a:rPr>
                        <a:t>Апелляция подается в образовательную организацию по месту обучения</a:t>
                      </a:r>
                      <a:r>
                        <a:rPr lang="ru-RU" sz="1400" b="0" i="1" baseline="0" dirty="0" smtClean="0">
                          <a:solidFill>
                            <a:srgbClr val="002060"/>
                          </a:solidFill>
                        </a:rPr>
                        <a:t> (прикрепления)</a:t>
                      </a:r>
                      <a:r>
                        <a:rPr lang="ru-RU" sz="1400" b="0" i="1" dirty="0" smtClean="0">
                          <a:solidFill>
                            <a:srgbClr val="002060"/>
                          </a:solidFill>
                        </a:rPr>
                        <a:t> или </a:t>
                      </a:r>
                      <a:r>
                        <a:rPr lang="ru-RU" sz="1400" b="0" i="1" baseline="0" dirty="0" smtClean="0">
                          <a:solidFill>
                            <a:srgbClr val="002060"/>
                          </a:solidFill>
                        </a:rPr>
                        <a:t> в конфликтную комиссию по адресу:   г. Ярославль,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0" i="1" baseline="0" dirty="0" smtClean="0">
                          <a:solidFill>
                            <a:srgbClr val="002060"/>
                          </a:solidFill>
                        </a:rPr>
                        <a:t>ул. Кузнецова, д. 4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9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</a:rPr>
                        <a:t>Ознакомление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</a:rPr>
                        <a:t>с результатами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4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271463" indent="-271463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baseline="0" dirty="0" smtClean="0">
                          <a:solidFill>
                            <a:srgbClr val="002060"/>
                          </a:solidFill>
                        </a:rPr>
                        <a:t>в образовательной организации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400" b="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271463" indent="-271463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baseline="0" dirty="0" smtClean="0">
                          <a:solidFill>
                            <a:srgbClr val="002060"/>
                          </a:solidFill>
                        </a:rPr>
                        <a:t>сервис ознакомления с результатами ГИА-9 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               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</a:rPr>
                        <a:t>https://sdr.ixora.ru/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7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Полезные советы при сдаче экзаменов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79512" y="188640"/>
            <a:ext cx="2860662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Во время проведения экзамена запрещает</a:t>
            </a:r>
            <a:r>
              <a:rPr lang="ru-RU" b="1" dirty="0" smtClean="0">
                <a:solidFill>
                  <a:srgbClr val="C00000"/>
                </a:solidFill>
              </a:rPr>
              <a:t>ся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98" y="764704"/>
            <a:ext cx="2871676" cy="16561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168498" y="2443803"/>
            <a:ext cx="286417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ВНИМАНИЕ!!!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Удаление с экзамена!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Аннулирование результата!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8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71" y="2563810"/>
            <a:ext cx="524850" cy="43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168499" y="3275322"/>
            <a:ext cx="1235149" cy="15446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258" y="3915866"/>
            <a:ext cx="1233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2060"/>
                </a:solidFill>
              </a:rPr>
              <a:t>за наличие  средств связи, фото-, аудио- и </a:t>
            </a:r>
            <a:r>
              <a:rPr lang="ru-RU" sz="1000" b="1" dirty="0" smtClean="0">
                <a:solidFill>
                  <a:srgbClr val="002060"/>
                </a:solidFill>
              </a:rPr>
              <a:t>видеоаппаратуры</a:t>
            </a:r>
            <a:endParaRPr lang="ru-RU" sz="1000" b="1" dirty="0">
              <a:solidFill>
                <a:srgbClr val="002060"/>
              </a:solidFill>
            </a:endParaRPr>
          </a:p>
        </p:txBody>
      </p:sp>
      <p:pic>
        <p:nvPicPr>
          <p:cNvPr id="11" name="Рисунок 10" descr="Запрет-пользования-телефонам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288" y="3332236"/>
            <a:ext cx="611903" cy="536054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1518040" y="3275322"/>
            <a:ext cx="1514636" cy="15517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330" y="3332236"/>
            <a:ext cx="504056" cy="47914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1546497" y="3768873"/>
            <a:ext cx="1514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2060"/>
                </a:solidFill>
              </a:rPr>
              <a:t>за наличие справочных материалов, письменных </a:t>
            </a:r>
            <a:r>
              <a:rPr lang="ru-RU" sz="1000" b="1" dirty="0" smtClean="0">
                <a:solidFill>
                  <a:srgbClr val="002060"/>
                </a:solidFill>
              </a:rPr>
              <a:t>заметок </a:t>
            </a:r>
            <a:r>
              <a:rPr lang="ru-RU" sz="1000" b="1" dirty="0">
                <a:solidFill>
                  <a:srgbClr val="002060"/>
                </a:solidFill>
              </a:rPr>
              <a:t>и иных средств хранения и передачи </a:t>
            </a:r>
            <a:r>
              <a:rPr lang="ru-RU" sz="1000" b="1" dirty="0" smtClean="0">
                <a:solidFill>
                  <a:srgbClr val="002060"/>
                </a:solidFill>
              </a:rPr>
              <a:t>информации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6391" y="4879014"/>
            <a:ext cx="2828392" cy="6257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Участники ГИА-9 могут иметь при себе 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782" y="5504745"/>
            <a:ext cx="28283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Wingdings" panose="05000000000000000000" pitchFamily="2" charset="2"/>
              <a:buChar char="q"/>
            </a:pPr>
            <a:r>
              <a:rPr lang="ru-RU" sz="1300" b="1" dirty="0" smtClean="0">
                <a:solidFill>
                  <a:srgbClr val="002060"/>
                </a:solidFill>
              </a:rPr>
              <a:t>паспорт</a:t>
            </a: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ru-RU" sz="1300" b="1" dirty="0" smtClean="0">
                <a:solidFill>
                  <a:srgbClr val="002060"/>
                </a:solidFill>
              </a:rPr>
              <a:t>гелевую  или капиллярную ручку с черными чернилами</a:t>
            </a: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</a:rPr>
              <a:t> </a:t>
            </a:r>
            <a:r>
              <a:rPr lang="ru-RU" sz="1300" b="1" dirty="0" smtClean="0">
                <a:solidFill>
                  <a:srgbClr val="002060"/>
                </a:solidFill>
              </a:rPr>
              <a:t>лекарства (при необходимости и  наличии медицинской справки) </a:t>
            </a:r>
            <a:endParaRPr lang="ru-RU" sz="1300" b="1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43177" y="677863"/>
            <a:ext cx="2833897" cy="5617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50000"/>
                  </a:schemeClr>
                </a:solidFill>
              </a:rPr>
              <a:t>Будь внимателен!</a:t>
            </a:r>
            <a:endParaRPr lang="ru-RU" sz="11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100" dirty="0">
                <a:solidFill>
                  <a:schemeClr val="tx2">
                    <a:lumMod val="50000"/>
                  </a:schemeClr>
                </a:solidFill>
              </a:rPr>
              <a:t>Внимательно прослушай инструктаж, проводимый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</a:rPr>
              <a:t>организатором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</a:rPr>
              <a:t>в аудитории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43175" y="1335435"/>
            <a:ext cx="2833897" cy="9414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</a:rPr>
              <a:t>Следи </a:t>
            </a:r>
            <a:r>
              <a:rPr lang="ru-RU" sz="1100" b="1" dirty="0">
                <a:solidFill>
                  <a:srgbClr val="C00000"/>
                </a:solidFill>
              </a:rPr>
              <a:t>за временем!</a:t>
            </a:r>
            <a:endParaRPr lang="ru-RU" sz="1100" dirty="0">
              <a:solidFill>
                <a:srgbClr val="C00000"/>
              </a:solidFill>
            </a:endParaRPr>
          </a:p>
          <a:p>
            <a:pPr algn="ctr"/>
            <a:r>
              <a:rPr lang="ru-RU" sz="1100" dirty="0">
                <a:solidFill>
                  <a:srgbClr val="C00000"/>
                </a:solidFill>
              </a:rPr>
              <a:t>В каждой аудитории есть часы, а на доске указано время начала и окончания экзамена. Не забудь оставить время для переноса ответов в бланки!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43177" y="2348880"/>
            <a:ext cx="2833897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2">
                    <a:lumMod val="50000"/>
                  </a:schemeClr>
                </a:solidFill>
              </a:rPr>
              <a:t>Не волнуйся, сконцентрируйся и начинай выполнять экзаменационные задания. </a:t>
            </a:r>
          </a:p>
          <a:p>
            <a:pPr algn="ctr"/>
            <a:r>
              <a:rPr lang="ru-RU" sz="1100" b="1" dirty="0">
                <a:solidFill>
                  <a:schemeClr val="tx2">
                    <a:lumMod val="50000"/>
                  </a:schemeClr>
                </a:solidFill>
              </a:rPr>
              <a:t>У тебя все получится!</a:t>
            </a:r>
            <a:endParaRPr lang="ru-RU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143174" y="2998047"/>
            <a:ext cx="2833897" cy="64697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C00000"/>
                </a:solidFill>
              </a:rPr>
              <a:t>Можно делать пометки в КИМ. </a:t>
            </a:r>
          </a:p>
          <a:p>
            <a:pPr algn="ctr"/>
            <a:r>
              <a:rPr lang="ru-RU" sz="1100" dirty="0">
                <a:solidFill>
                  <a:srgbClr val="C00000"/>
                </a:solidFill>
              </a:rPr>
              <a:t>Но помни: КИМ и черновики</a:t>
            </a:r>
            <a:r>
              <a:rPr lang="ru-RU" sz="1100" b="1" dirty="0">
                <a:solidFill>
                  <a:srgbClr val="C00000"/>
                </a:solidFill>
              </a:rPr>
              <a:t> не проверяются!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43171" y="3731070"/>
            <a:ext cx="2826175" cy="7060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50000"/>
                  </a:schemeClr>
                </a:solidFill>
              </a:rPr>
              <a:t>Читай задание до конца!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</a:rPr>
              <a:t> Перед тем, как вписать ответ в бланк, перечитай задание и убедись, что ты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</a:rPr>
              <a:t>правильно его понял </a:t>
            </a:r>
            <a:endParaRPr lang="ru-RU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43172" y="4509120"/>
            <a:ext cx="2826175" cy="7200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C00000"/>
                </a:solidFill>
              </a:rPr>
              <a:t>Будь внимателен </a:t>
            </a:r>
            <a:r>
              <a:rPr lang="ru-RU" sz="1100" dirty="0">
                <a:solidFill>
                  <a:srgbClr val="C00000"/>
                </a:solidFill>
              </a:rPr>
              <a:t>при переносе ответов из черновика в бланки! Дополнительный бланк ответов № 2, листы черновиков можно попросить у организатора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35448" y="5310520"/>
            <a:ext cx="2833898" cy="5667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Проверяй! </a:t>
            </a:r>
            <a:endParaRPr lang="ru-RU" sz="1100" dirty="0">
              <a:solidFill>
                <a:srgbClr val="002060"/>
              </a:solidFill>
            </a:endParaRPr>
          </a:p>
          <a:p>
            <a:pPr algn="ctr"/>
            <a:r>
              <a:rPr lang="ru-RU" sz="1100" dirty="0">
                <a:solidFill>
                  <a:srgbClr val="002060"/>
                </a:solidFill>
              </a:rPr>
              <a:t>Обязательно оставь время для проверки своей работы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43172" y="5949280"/>
            <a:ext cx="2833902" cy="7041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C00000"/>
                </a:solidFill>
              </a:rPr>
              <a:t>Не стесняйся</a:t>
            </a:r>
            <a:r>
              <a:rPr lang="ru-RU" sz="1100" b="1" dirty="0" smtClean="0">
                <a:solidFill>
                  <a:srgbClr val="C00000"/>
                </a:solidFill>
              </a:rPr>
              <a:t>!</a:t>
            </a:r>
          </a:p>
          <a:p>
            <a:pPr algn="ctr"/>
            <a:r>
              <a:rPr lang="ru-RU" sz="1100" dirty="0" smtClean="0">
                <a:solidFill>
                  <a:srgbClr val="C00000"/>
                </a:solidFill>
              </a:rPr>
              <a:t> </a:t>
            </a:r>
            <a:r>
              <a:rPr lang="ru-RU" sz="1100" dirty="0">
                <a:solidFill>
                  <a:srgbClr val="C00000"/>
                </a:solidFill>
              </a:rPr>
              <a:t>Если ты плохо себя чувствуешь, лучше обратись к </a:t>
            </a:r>
            <a:r>
              <a:rPr lang="ru-RU" sz="1100" dirty="0" smtClean="0">
                <a:solidFill>
                  <a:srgbClr val="C00000"/>
                </a:solidFill>
              </a:rPr>
              <a:t>врачу - об </a:t>
            </a:r>
            <a:r>
              <a:rPr lang="ru-RU" sz="1100" dirty="0">
                <a:solidFill>
                  <a:srgbClr val="C00000"/>
                </a:solidFill>
              </a:rPr>
              <a:t>этом достаточно сказать организатору в аудитории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5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572</TotalTime>
  <Words>575</Words>
  <Application>Microsoft Office PowerPoint</Application>
  <PresentationFormat>Экран (4:3)</PresentationFormat>
  <Paragraphs>109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Тема5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итоговая аттестация по программам основного общего образования (ГИА-9)  (информационный бюллетень)</dc:title>
  <dc:creator>Смирнова_МВ</dc:creator>
  <cp:lastModifiedBy>Костылева Елена Владимировна</cp:lastModifiedBy>
  <cp:revision>60</cp:revision>
  <cp:lastPrinted>2021-10-27T11:16:44Z</cp:lastPrinted>
  <dcterms:created xsi:type="dcterms:W3CDTF">2021-10-08T06:29:00Z</dcterms:created>
  <dcterms:modified xsi:type="dcterms:W3CDTF">2022-11-16T08:51:02Z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DE0325874B074D7FB8D6DDBE7BC4BE5C</vt:lpwstr>
  </property>
  <property fmtid="{D5CDD505-2E9C-101B-9397-08002B2CF9AE}" pid="3" name="KSOProductBuildVer">
    <vt:lpwstr>1049-11.2.0.10323</vt:lpwstr>
  </property>
</Properties>
</file>